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7" r:id="rId4"/>
    <p:sldId id="269" r:id="rId5"/>
    <p:sldId id="270" r:id="rId6"/>
    <p:sldId id="268" r:id="rId7"/>
    <p:sldId id="258" r:id="rId8"/>
    <p:sldId id="259" r:id="rId9"/>
    <p:sldId id="271" r:id="rId10"/>
    <p:sldId id="272" r:id="rId11"/>
    <p:sldId id="273" r:id="rId12"/>
    <p:sldId id="260" r:id="rId13"/>
    <p:sldId id="261" r:id="rId14"/>
    <p:sldId id="262" r:id="rId15"/>
    <p:sldId id="275" r:id="rId16"/>
    <p:sldId id="276" r:id="rId17"/>
    <p:sldId id="263" r:id="rId18"/>
    <p:sldId id="277" r:id="rId19"/>
    <p:sldId id="278" r:id="rId20"/>
    <p:sldId id="281" r:id="rId21"/>
    <p:sldId id="279" r:id="rId22"/>
    <p:sldId id="26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1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DB818291-C17F-4E0D-9EC8-60C1691B8C7F}" type="datetimeFigureOut">
              <a:rPr lang="en-US" smtClean="0"/>
              <a:t>7/5/2012</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144C5BF-87E5-46A1-928C-171942E1A1E4}" type="slidenum">
              <a:rPr lang="en-US" smtClean="0"/>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44C5BF-87E5-46A1-928C-171942E1A1E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44C5BF-87E5-46A1-928C-171942E1A1E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848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952625"/>
            <a:ext cx="40386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952625"/>
            <a:ext cx="40386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0A55FFA8-A4A7-4326-9BFF-1B1DEF23525C}" type="datetime1">
              <a:rPr lang="sr-Latn-CS"/>
              <a:pPr>
                <a:defRPr/>
              </a:pPr>
              <a:t>5.7.2012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7E15BA5-BE43-40A0-BBEE-D8BDCF07832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44C5BF-87E5-46A1-928C-171942E1A1E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DB818291-C17F-4E0D-9EC8-60C1691B8C7F}" type="datetimeFigureOut">
              <a:rPr lang="en-US" smtClean="0"/>
              <a:t>7/5/2012</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144C5BF-87E5-46A1-928C-171942E1A1E4}" type="slidenum">
              <a:rPr lang="en-US" smtClean="0"/>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7144C5BF-87E5-46A1-928C-171942E1A1E4}" type="slidenum">
              <a:rPr lang="en-US" smtClean="0"/>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7144C5BF-87E5-46A1-928C-171942E1A1E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144C5BF-87E5-46A1-928C-171942E1A1E4}" type="slidenum">
              <a:rPr lang="en-US" smtClean="0"/>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B818291-C17F-4E0D-9EC8-60C1691B8C7F}" type="datetimeFigureOut">
              <a:rPr lang="en-US" smtClean="0"/>
              <a:t>7/5/2012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144C5BF-87E5-46A1-928C-171942E1A1E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DB818291-C17F-4E0D-9EC8-60C1691B8C7F}" type="datetimeFigureOut">
              <a:rPr lang="en-US" smtClean="0"/>
              <a:t>7/5/2012</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144C5BF-87E5-46A1-928C-171942E1A1E4}" type="slidenum">
              <a:rPr lang="en-US" smtClean="0"/>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DB818291-C17F-4E0D-9EC8-60C1691B8C7F}" type="datetimeFigureOut">
              <a:rPr lang="en-US" smtClean="0"/>
              <a:t>7/5/2012</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144C5BF-87E5-46A1-928C-171942E1A1E4}" type="slidenum">
              <a:rPr lang="en-US" smtClean="0"/>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B818291-C17F-4E0D-9EC8-60C1691B8C7F}" type="datetimeFigureOut">
              <a:rPr lang="en-US" smtClean="0"/>
              <a:t>7/5/2012</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144C5BF-87E5-46A1-928C-171942E1A1E4}" type="slidenum">
              <a:rPr lang="en-US" smtClean="0"/>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sr-Cyrl-RS" sz="3200" dirty="0" smtClean="0"/>
              <a:t>Последице примене фер вредности на висину и поузданост перформанси извештајних ентитета</a:t>
            </a:r>
            <a:endParaRPr lang="en-US" sz="3200" dirty="0"/>
          </a:p>
        </p:txBody>
      </p:sp>
      <p:sp>
        <p:nvSpPr>
          <p:cNvPr id="3" name="Subtitle 2"/>
          <p:cNvSpPr>
            <a:spLocks noGrp="1"/>
          </p:cNvSpPr>
          <p:nvPr>
            <p:ph type="subTitle" idx="1"/>
          </p:nvPr>
        </p:nvSpPr>
        <p:spPr/>
        <p:txBody>
          <a:bodyPr/>
          <a:lstStyle/>
          <a:p>
            <a:endParaRPr lang="sr-Cyrl-RS" dirty="0" smtClean="0"/>
          </a:p>
          <a:p>
            <a:r>
              <a:rPr lang="sr-Cyrl-RS" dirty="0" smtClean="0"/>
              <a:t>Др Ката Шкарић Јовановић</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sr-Cyrl-RS" dirty="0" smtClean="0"/>
              <a:t>Стопа приноса на сопствени капитал</a:t>
            </a:r>
            <a:endParaRPr lang="en-US" dirty="0"/>
          </a:p>
        </p:txBody>
      </p:sp>
      <p:sp>
        <p:nvSpPr>
          <p:cNvPr id="3" name="Content Placeholder 2"/>
          <p:cNvSpPr>
            <a:spLocks noGrp="1"/>
          </p:cNvSpPr>
          <p:nvPr>
            <p:ph idx="1"/>
          </p:nvPr>
        </p:nvSpPr>
        <p:spPr/>
        <p:txBody>
          <a:bodyPr>
            <a:normAutofit fontScale="85000" lnSpcReduction="20000"/>
          </a:bodyPr>
          <a:lstStyle/>
          <a:p>
            <a:r>
              <a:rPr lang="sr-Cyrl-RS" dirty="0" smtClean="0"/>
              <a:t>При примени „мешовите“ основе садржина сопственог капитала је промењена. Поред основног капитала и резерви и нерасподељене добити он садржи и акумулиране износе нереализованих добитака и губитака - компоненти осталог укупног резултата. </a:t>
            </a:r>
            <a:endParaRPr lang="en-US" dirty="0" smtClean="0"/>
          </a:p>
          <a:p>
            <a:r>
              <a:rPr lang="sr-Cyrl-RS" dirty="0" smtClean="0"/>
              <a:t>Задатак аналитичара је да кроз мерила перформанси изрази успешност у управљању тако дефинисаног капитала. </a:t>
            </a:r>
            <a:endParaRPr lang="en-US" dirty="0" smtClean="0"/>
          </a:p>
          <a:p>
            <a:r>
              <a:rPr lang="sr-Cyrl-RS" dirty="0" smtClean="0"/>
              <a:t>Који од два наведена два нивоа резултата (добитак/губитак за годину или укупан резултат) је боља мера успешности ентитета посматрано са становишта инвеститора? </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Стопа приноса на сопствени капитал</a:t>
            </a:r>
            <a:endParaRPr lang="en-US" dirty="0"/>
          </a:p>
        </p:txBody>
      </p:sp>
      <p:sp>
        <p:nvSpPr>
          <p:cNvPr id="3" name="Content Placeholder 2"/>
          <p:cNvSpPr>
            <a:spLocks noGrp="1"/>
          </p:cNvSpPr>
          <p:nvPr>
            <p:ph idx="1"/>
          </p:nvPr>
        </p:nvSpPr>
        <p:spPr/>
        <p:txBody>
          <a:bodyPr>
            <a:normAutofit fontScale="92500" lnSpcReduction="20000"/>
          </a:bodyPr>
          <a:lstStyle/>
          <a:p>
            <a:r>
              <a:rPr lang="sr-Latn-CS" dirty="0" smtClean="0"/>
              <a:t>Циљ укључивања акумулираних износа компоненти осталог укупног резултата у капитал и нереализованих добитака и губитака по основу промене фер вредности средстава и обавеза које се вреднују по фер вредности кроз добитак и губитак је да након укључивања оствареног резулата у Извештај о финансијском положају нето имовина буде исказана по по фер или макар њој блиској вредности. </a:t>
            </a:r>
            <a:endParaRPr 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295400" y="152400"/>
            <a:ext cx="7848600" cy="1143000"/>
          </a:xfrm>
        </p:spPr>
        <p:txBody>
          <a:bodyPr/>
          <a:lstStyle/>
          <a:p>
            <a:r>
              <a:rPr lang="en-US" sz="3000" smtClean="0"/>
              <a:t>Утицај фер вредности на мерила висину и тумачење перформанси</a:t>
            </a:r>
            <a:endParaRPr lang="sr-Latn-CS" sz="3000" smtClean="0"/>
          </a:p>
        </p:txBody>
      </p:sp>
      <p:sp>
        <p:nvSpPr>
          <p:cNvPr id="19459" name="Rectangle 3"/>
          <p:cNvSpPr>
            <a:spLocks noGrp="1" noChangeArrowheads="1"/>
          </p:cNvSpPr>
          <p:nvPr>
            <p:ph type="body" sz="half" idx="1"/>
          </p:nvPr>
        </p:nvSpPr>
        <p:spPr>
          <a:xfrm>
            <a:off x="533400" y="1752600"/>
            <a:ext cx="8229600" cy="4419600"/>
          </a:xfrm>
        </p:spPr>
        <p:txBody>
          <a:bodyPr/>
          <a:lstStyle/>
          <a:p>
            <a:pPr>
              <a:buFontTx/>
              <a:buNone/>
              <a:defRPr/>
            </a:pPr>
            <a:r>
              <a:rPr lang="en-US" sz="2400" dirty="0" err="1" smtClean="0"/>
              <a:t>Пример</a:t>
            </a:r>
            <a:r>
              <a:rPr lang="en-US" sz="2400" dirty="0" smtClean="0"/>
              <a:t> 1</a:t>
            </a:r>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defRPr/>
            </a:pPr>
            <a:endParaRPr lang="en-US" sz="1800" dirty="0" smtClean="0"/>
          </a:p>
          <a:p>
            <a:pPr>
              <a:buFontTx/>
              <a:buNone/>
              <a:defRPr/>
            </a:pPr>
            <a:endParaRPr lang="en-US" sz="1800" dirty="0" smtClean="0"/>
          </a:p>
          <a:p>
            <a:pPr marL="0" indent="0">
              <a:buFontTx/>
              <a:buNone/>
              <a:defRPr/>
            </a:pPr>
            <a:r>
              <a:rPr lang="en-US" sz="1600" dirty="0" smtClean="0"/>
              <a:t>* </a:t>
            </a:r>
            <a:r>
              <a:rPr lang="en-US" sz="1600" dirty="0" err="1" smtClean="0"/>
              <a:t>нереализовани</a:t>
            </a:r>
            <a:r>
              <a:rPr lang="en-US" sz="1600" dirty="0" smtClean="0"/>
              <a:t> </a:t>
            </a:r>
            <a:r>
              <a:rPr lang="en-US" sz="1600" dirty="0" err="1" smtClean="0"/>
              <a:t>добици</a:t>
            </a:r>
            <a:r>
              <a:rPr lang="en-US" sz="1600" dirty="0" smtClean="0"/>
              <a:t>/</a:t>
            </a:r>
            <a:r>
              <a:rPr lang="en-US" sz="1600" dirty="0" err="1" smtClean="0"/>
              <a:t>губици</a:t>
            </a:r>
            <a:r>
              <a:rPr lang="en-US" sz="1600" dirty="0" smtClean="0"/>
              <a:t> </a:t>
            </a:r>
            <a:r>
              <a:rPr lang="en-US" sz="1600" dirty="0" err="1" smtClean="0"/>
              <a:t>по</a:t>
            </a:r>
            <a:r>
              <a:rPr lang="en-US" sz="1600" dirty="0" smtClean="0"/>
              <a:t> </a:t>
            </a:r>
            <a:r>
              <a:rPr lang="en-US" sz="1600" dirty="0" err="1" smtClean="0"/>
              <a:t>основу</a:t>
            </a:r>
            <a:r>
              <a:rPr lang="en-US" sz="1600" dirty="0" smtClean="0"/>
              <a:t> </a:t>
            </a:r>
            <a:r>
              <a:rPr lang="en-US" sz="1600" dirty="0" err="1" smtClean="0"/>
              <a:t>промене</a:t>
            </a:r>
            <a:r>
              <a:rPr lang="en-US" sz="1600" dirty="0" smtClean="0"/>
              <a:t> </a:t>
            </a:r>
            <a:r>
              <a:rPr lang="en-US" sz="1600" dirty="0" err="1" smtClean="0"/>
              <a:t>фер</a:t>
            </a:r>
            <a:r>
              <a:rPr lang="en-US" sz="1600" dirty="0" smtClean="0"/>
              <a:t> </a:t>
            </a:r>
            <a:r>
              <a:rPr lang="en-US" sz="1600" dirty="0" err="1" smtClean="0"/>
              <a:t>вредности</a:t>
            </a:r>
            <a:r>
              <a:rPr lang="en-US" sz="1600" dirty="0" smtClean="0"/>
              <a:t> </a:t>
            </a:r>
            <a:r>
              <a:rPr lang="en-US" sz="1600" dirty="0" err="1" smtClean="0"/>
              <a:t>финансијских</a:t>
            </a:r>
            <a:r>
              <a:rPr lang="en-US" sz="1600" dirty="0" smtClean="0"/>
              <a:t> </a:t>
            </a:r>
            <a:r>
              <a:rPr lang="en-US" sz="1600" dirty="0" err="1" smtClean="0"/>
              <a:t>средстава</a:t>
            </a:r>
            <a:r>
              <a:rPr lang="en-US" sz="1600" dirty="0" smtClean="0"/>
              <a:t> и </a:t>
            </a:r>
            <a:r>
              <a:rPr lang="en-US" sz="1600" dirty="0" err="1" smtClean="0"/>
              <a:t>обавеза</a:t>
            </a:r>
            <a:r>
              <a:rPr lang="en-US" sz="1600" dirty="0" smtClean="0"/>
              <a:t> </a:t>
            </a:r>
            <a:r>
              <a:rPr lang="en-US" sz="1600" dirty="0" err="1" smtClean="0"/>
              <a:t>које</a:t>
            </a:r>
            <a:r>
              <a:rPr lang="en-US" sz="1600" dirty="0" smtClean="0"/>
              <a:t> </a:t>
            </a:r>
            <a:r>
              <a:rPr lang="en-US" sz="1600" dirty="0" err="1" smtClean="0"/>
              <a:t>се</a:t>
            </a:r>
            <a:r>
              <a:rPr lang="en-US" sz="1600" dirty="0" smtClean="0"/>
              <a:t> </a:t>
            </a:r>
            <a:r>
              <a:rPr lang="en-US" sz="1600" dirty="0" err="1" smtClean="0"/>
              <a:t>вреднују</a:t>
            </a:r>
            <a:r>
              <a:rPr lang="en-US" sz="1600" dirty="0" smtClean="0"/>
              <a:t> </a:t>
            </a:r>
            <a:r>
              <a:rPr lang="en-US" sz="1600" dirty="0" err="1" smtClean="0"/>
              <a:t>по</a:t>
            </a:r>
            <a:r>
              <a:rPr lang="en-US" sz="1600" dirty="0" smtClean="0"/>
              <a:t> </a:t>
            </a:r>
            <a:r>
              <a:rPr lang="en-US" sz="1600" dirty="0" err="1" smtClean="0"/>
              <a:t>ФВ</a:t>
            </a:r>
            <a:r>
              <a:rPr lang="en-US" sz="1600" dirty="0" smtClean="0"/>
              <a:t> </a:t>
            </a:r>
            <a:r>
              <a:rPr lang="en-US" sz="1600" dirty="0" err="1" smtClean="0"/>
              <a:t>кроз</a:t>
            </a:r>
            <a:r>
              <a:rPr lang="en-US" sz="1600" dirty="0" smtClean="0"/>
              <a:t> </a:t>
            </a:r>
            <a:r>
              <a:rPr lang="en-US" sz="1600" dirty="0" err="1" smtClean="0"/>
              <a:t>остали</a:t>
            </a:r>
            <a:r>
              <a:rPr lang="en-US" sz="1600" dirty="0" smtClean="0"/>
              <a:t> </a:t>
            </a:r>
            <a:r>
              <a:rPr lang="en-US" sz="1600" dirty="0" err="1" smtClean="0"/>
              <a:t>укупан</a:t>
            </a:r>
            <a:r>
              <a:rPr lang="en-US" sz="1600" dirty="0" smtClean="0"/>
              <a:t> </a:t>
            </a:r>
            <a:r>
              <a:rPr lang="en-US" sz="1600" dirty="0" err="1" smtClean="0"/>
              <a:t>резултат</a:t>
            </a:r>
            <a:endParaRPr lang="en-US" sz="1600" dirty="0" smtClean="0"/>
          </a:p>
          <a:p>
            <a:pPr>
              <a:defRPr/>
            </a:pPr>
            <a:endParaRPr lang="sr-Latn-CS" sz="1800" dirty="0" smtClean="0"/>
          </a:p>
        </p:txBody>
      </p:sp>
      <p:graphicFrame>
        <p:nvGraphicFramePr>
          <p:cNvPr id="42028" name="Group 44"/>
          <p:cNvGraphicFramePr>
            <a:graphicFrameLocks noGrp="1"/>
          </p:cNvGraphicFramePr>
          <p:nvPr>
            <p:ph sz="half" idx="2"/>
          </p:nvPr>
        </p:nvGraphicFramePr>
        <p:xfrm>
          <a:off x="381000" y="2246313"/>
          <a:ext cx="8534400" cy="2326324"/>
        </p:xfrm>
        <a:graphic>
          <a:graphicData uri="http://schemas.openxmlformats.org/drawingml/2006/table">
            <a:tbl>
              <a:tblPr/>
              <a:tblGrid>
                <a:gridCol w="1981200"/>
                <a:gridCol w="990600"/>
                <a:gridCol w="457200"/>
                <a:gridCol w="4038600"/>
                <a:gridCol w="1066800"/>
              </a:tblGrid>
              <a:tr h="559052">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Резултат</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5">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sr-Latn-CS" sz="18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41818">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Реализовани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Основи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9.800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818">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Резерве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из</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добити</a:t>
                      </a:r>
                      <a:endParaRPr kumimoji="0" lang="en-US" sz="2000" b="0" i="0" u="none" strike="noStrike" cap="none" normalizeH="0" baseline="0" dirty="0" smtClean="0">
                        <a:ln>
                          <a:noFill/>
                        </a:ln>
                        <a:solidFill>
                          <a:srgbClr val="1B1F4A"/>
                        </a:solidFill>
                        <a:effectLst/>
                        <a:latin typeface="Trebuchet MS" pitchFamily="34"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Ревалоризационе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резерве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GB" sz="2000" b="0" i="0" u="none" strike="noStrike" cap="none" normalizeH="0" baseline="0" dirty="0" err="1" smtClean="0">
                          <a:ln>
                            <a:noFill/>
                          </a:ln>
                          <a:solidFill>
                            <a:srgbClr val="1B1F4A"/>
                          </a:solidFill>
                          <a:effectLst/>
                          <a:latin typeface="Trebuchet MS" pitchFamily="34" charset="0"/>
                          <a:cs typeface="Arial" charset="0"/>
                        </a:rPr>
                        <a:t>OCI</a:t>
                      </a:r>
                      <a:r>
                        <a:rPr kumimoji="0" lang="sr-Latn-CS" sz="2000" b="0" i="0" u="none" strike="noStrike" cap="none" normalizeH="0" baseline="0" dirty="0" smtClean="0">
                          <a:ln>
                            <a:noFill/>
                          </a:ln>
                          <a:solidFill>
                            <a:srgbClr val="1B1F4A"/>
                          </a:solidFill>
                          <a:effectLst/>
                          <a:latin typeface="Trebuchet MS" pitchFamily="34"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  200</a:t>
                      </a:r>
                    </a:p>
                    <a:p>
                      <a:pPr marL="0" marR="0" lvl="0" indent="0" algn="r" defTabSz="914400" rtl="0" eaLnBrk="0" fontAlgn="base" latinLnBrk="0" hangingPunct="0">
                        <a:lnSpc>
                          <a:spcPct val="100000"/>
                        </a:lnSpc>
                        <a:spcBef>
                          <a:spcPct val="20000"/>
                        </a:spcBef>
                        <a:spcAft>
                          <a:spcPct val="0"/>
                        </a:spcAft>
                        <a:buClrTx/>
                        <a:buSzTx/>
                        <a:buFontTx/>
                        <a:buNone/>
                        <a:tabLst/>
                      </a:pPr>
                      <a:r>
                        <a:rPr kumimoji="0" lang="sr-Cyrl-RS" sz="2000" b="0" i="0" u="none" strike="noStrike" cap="none" normalizeH="0" baseline="0" dirty="0" smtClean="0">
                          <a:ln>
                            <a:noFill/>
                          </a:ln>
                          <a:solidFill>
                            <a:srgbClr val="1B1F4A"/>
                          </a:solidFill>
                          <a:effectLst/>
                          <a:latin typeface="Trebuchet MS" pitchFamily="34" charset="0"/>
                          <a:cs typeface="Arial" charset="0"/>
                        </a:rPr>
                        <a:t>10</a:t>
                      </a:r>
                      <a:r>
                        <a:rPr kumimoji="0" lang="en-US" sz="2000" b="0" i="0" u="none" strike="noStrike" cap="none" normalizeH="0" baseline="0" dirty="0" smtClean="0">
                          <a:ln>
                            <a:noFill/>
                          </a:ln>
                          <a:solidFill>
                            <a:srgbClr val="1B1F4A"/>
                          </a:solidFill>
                          <a:effectLst/>
                          <a:latin typeface="Trebuchet MS" pitchFamily="34" charset="0"/>
                          <a:cs typeface="Arial" charset="0"/>
                        </a:rPr>
                        <a:t>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818">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r>
                        <a:rPr kumimoji="0" lang="en-US" sz="2000" b="0" i="0" u="none" strike="noStrike" cap="none" normalizeH="0" baseline="0" dirty="0" smtClean="0">
                          <a:ln>
                            <a:noFill/>
                          </a:ln>
                          <a:solidFill>
                            <a:srgbClr val="1B1F4A"/>
                          </a:solidFill>
                          <a:effectLst/>
                          <a:latin typeface="Trebuchet MS" pitchFamily="34" charset="0"/>
                          <a:cs typeface="Arial" charset="0"/>
                        </a:rPr>
                        <a:t>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kern="1200" cap="none" normalizeH="0" baseline="0" dirty="0" err="1" smtClean="0">
                          <a:ln>
                            <a:noFill/>
                          </a:ln>
                          <a:solidFill>
                            <a:srgbClr val="1B1F4A"/>
                          </a:solidFill>
                          <a:effectLst/>
                          <a:latin typeface="Trebuchet MS" pitchFamily="34" charset="0"/>
                          <a:ea typeface="+mn-ea"/>
                          <a:cs typeface="Arial" charset="0"/>
                        </a:rPr>
                        <a:t>периода</a:t>
                      </a:r>
                      <a:endParaRPr kumimoji="0" lang="sr-Latn-CS" sz="2000" b="0" i="0" u="none" strike="noStrike" kern="1200" cap="none" normalizeH="0" baseline="0" dirty="0" smtClean="0">
                        <a:ln>
                          <a:noFill/>
                        </a:ln>
                        <a:solidFill>
                          <a:srgbClr val="1B1F4A"/>
                        </a:solidFill>
                        <a:effectLst/>
                        <a:latin typeface="Trebuchet MS"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rgbClr val="1B1F4A"/>
                        </a:solidFill>
                        <a:effectLst/>
                        <a:latin typeface="Trebuchet MS" pitchFamily="34" charset="0"/>
                        <a:cs typeface="Arial" charset="0"/>
                      </a:endParaRPr>
                    </a:p>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818">
                <a:tc vMerge="1">
                  <a:txBody>
                    <a:bodyPr/>
                    <a:lstStyle/>
                    <a:p>
                      <a:endParaRPr lang="en-US" dirty="0"/>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vMerge="1">
                  <a:txBody>
                    <a:bodyPr/>
                    <a:lstStyle/>
                    <a:p>
                      <a:endParaRPr 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Укупан</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sr-Cyrl-RS" sz="2000" b="0" i="0" u="none" strike="noStrike" cap="none" normalizeH="0" baseline="0" dirty="0" smtClean="0">
                          <a:ln>
                            <a:noFill/>
                          </a:ln>
                          <a:solidFill>
                            <a:srgbClr val="1B1F4A"/>
                          </a:solidFill>
                          <a:effectLst/>
                          <a:latin typeface="Trebuchet MS" pitchFamily="34" charset="0"/>
                          <a:cs typeface="Arial" charset="0"/>
                        </a:rPr>
                        <a:t>1</a:t>
                      </a:r>
                      <a:r>
                        <a:rPr kumimoji="0" lang="en-US" sz="2000" b="0" i="0" u="none" strike="noStrike" cap="none" normalizeH="0" baseline="0" dirty="0" smtClean="0">
                          <a:ln>
                            <a:noFill/>
                          </a:ln>
                          <a:solidFill>
                            <a:srgbClr val="1B1F4A"/>
                          </a:solidFill>
                          <a:effectLst/>
                          <a:latin typeface="Trebuchet MS" pitchFamily="34" charset="0"/>
                          <a:cs typeface="Arial" charset="0"/>
                        </a:rPr>
                        <a:t>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88" name="TextBox 4"/>
          <p:cNvSpPr txBox="1">
            <a:spLocks noChangeArrowheads="1"/>
          </p:cNvSpPr>
          <p:nvPr/>
        </p:nvSpPr>
        <p:spPr bwMode="auto">
          <a:xfrm>
            <a:off x="304800" y="4876800"/>
            <a:ext cx="8534400" cy="1446550"/>
          </a:xfrm>
          <a:prstGeom prst="rect">
            <a:avLst/>
          </a:prstGeom>
          <a:noFill/>
          <a:ln w="9525">
            <a:noFill/>
            <a:miter lim="800000"/>
            <a:headEnd/>
            <a:tailEnd/>
          </a:ln>
        </p:spPr>
        <p:txBody>
          <a:bodyPr>
            <a:spAutoFit/>
          </a:bodyPr>
          <a:lstStyle/>
          <a:p>
            <a:r>
              <a:rPr lang="en-US" sz="2200" b="0" dirty="0" smtClean="0"/>
              <a:t>С</a:t>
            </a:r>
            <a:endParaRPr lang="sr-Cyrl-RS" sz="2200" b="0" dirty="0" smtClean="0"/>
          </a:p>
          <a:p>
            <a:endParaRPr lang="sr-Cyrl-RS" sz="2200" dirty="0"/>
          </a:p>
          <a:p>
            <a:endParaRPr lang="sr-Cyrl-RS" sz="2200" b="0" dirty="0" smtClean="0"/>
          </a:p>
          <a:p>
            <a:r>
              <a:rPr lang="sr-Cyrl-RS" sz="2200" dirty="0"/>
              <a:t>С</a:t>
            </a:r>
            <a:r>
              <a:rPr lang="en-US" sz="2200" b="0" dirty="0" err="1" smtClean="0"/>
              <a:t>топа</a:t>
            </a:r>
            <a:r>
              <a:rPr lang="en-US" sz="2200" b="0" dirty="0" smtClean="0"/>
              <a:t> </a:t>
            </a:r>
            <a:r>
              <a:rPr lang="en-US" sz="2200" b="0" dirty="0" err="1"/>
              <a:t>приноса</a:t>
            </a:r>
            <a:r>
              <a:rPr lang="en-US" sz="2200" b="0" dirty="0"/>
              <a:t> </a:t>
            </a:r>
            <a:r>
              <a:rPr lang="en-US" sz="2200" b="0" dirty="0" err="1"/>
              <a:t>на</a:t>
            </a:r>
            <a:r>
              <a:rPr lang="en-US" sz="2200" b="0" dirty="0"/>
              <a:t> </a:t>
            </a:r>
            <a:r>
              <a:rPr lang="en-US" sz="2200" b="0" dirty="0" err="1"/>
              <a:t>сопствени</a:t>
            </a:r>
            <a:r>
              <a:rPr lang="en-US" sz="2200" b="0" dirty="0"/>
              <a:t> </a:t>
            </a:r>
            <a:r>
              <a:rPr lang="en-US" sz="2200" b="0" dirty="0" err="1"/>
              <a:t>капитал</a:t>
            </a:r>
            <a:r>
              <a:rPr lang="en-US" sz="2200" b="0" dirty="0"/>
              <a:t>:</a:t>
            </a:r>
            <a:r>
              <a:rPr lang="en-US" sz="2200" b="0" dirty="0">
                <a:solidFill>
                  <a:srgbClr val="FF0000"/>
                </a:solidFill>
              </a:rPr>
              <a:t>(1.000/11.000)х100 = 9,1%</a:t>
            </a:r>
            <a:endParaRPr lang="en-US" sz="2200" dirty="0">
              <a:solidFill>
                <a:srgbClr val="FF0000"/>
              </a:solidFill>
            </a:endParaRPr>
          </a:p>
        </p:txBody>
      </p:sp>
      <p:cxnSp>
        <p:nvCxnSpPr>
          <p:cNvPr id="19489" name="Straight Connector 6"/>
          <p:cNvCxnSpPr>
            <a:cxnSpLocks noChangeShapeType="1"/>
          </p:cNvCxnSpPr>
          <p:nvPr/>
        </p:nvCxnSpPr>
        <p:spPr bwMode="auto">
          <a:xfrm>
            <a:off x="381000" y="4572000"/>
            <a:ext cx="2971800" cy="0"/>
          </a:xfrm>
          <a:prstGeom prst="line">
            <a:avLst/>
          </a:prstGeom>
          <a:noFill/>
          <a:ln w="28575" algn="ctr">
            <a:solidFill>
              <a:schemeClr val="tx1"/>
            </a:solidFill>
            <a:round/>
            <a:headEnd/>
            <a:tailEnd/>
          </a:ln>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371600" y="152400"/>
            <a:ext cx="7848600" cy="1143000"/>
          </a:xfrm>
        </p:spPr>
        <p:txBody>
          <a:bodyPr/>
          <a:lstStyle/>
          <a:p>
            <a:r>
              <a:rPr lang="en-US" sz="3000" smtClean="0"/>
              <a:t>Утицај фер вредности на мерила висину и тумачење перформанси</a:t>
            </a:r>
            <a:endParaRPr lang="sr-Latn-CS" sz="3000" smtClean="0"/>
          </a:p>
        </p:txBody>
      </p:sp>
      <p:sp>
        <p:nvSpPr>
          <p:cNvPr id="20483" name="Rectangle 3"/>
          <p:cNvSpPr>
            <a:spLocks noGrp="1" noChangeArrowheads="1"/>
          </p:cNvSpPr>
          <p:nvPr>
            <p:ph type="body" sz="half" idx="1"/>
          </p:nvPr>
        </p:nvSpPr>
        <p:spPr>
          <a:xfrm>
            <a:off x="228600" y="1676400"/>
            <a:ext cx="8686800" cy="4495800"/>
          </a:xfrm>
        </p:spPr>
        <p:txBody>
          <a:bodyPr/>
          <a:lstStyle/>
          <a:p>
            <a:pPr>
              <a:buFontTx/>
              <a:buNone/>
              <a:defRPr/>
            </a:pPr>
            <a:r>
              <a:rPr lang="en-US" sz="2200" dirty="0" err="1" smtClean="0"/>
              <a:t>Пример</a:t>
            </a:r>
            <a:r>
              <a:rPr lang="en-US" sz="2200" dirty="0" smtClean="0"/>
              <a:t> 2</a:t>
            </a:r>
          </a:p>
          <a:p>
            <a:pPr>
              <a:buFontTx/>
              <a:buNone/>
              <a:defRPr/>
            </a:pPr>
            <a:endParaRPr lang="en-US" sz="22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buFontTx/>
              <a:buNone/>
              <a:defRPr/>
            </a:pPr>
            <a:endParaRPr lang="en-US" sz="1800" dirty="0" smtClean="0"/>
          </a:p>
          <a:p>
            <a:pPr marL="0" indent="0">
              <a:spcBef>
                <a:spcPts val="1200"/>
              </a:spcBef>
              <a:buFontTx/>
              <a:buNone/>
              <a:defRPr/>
            </a:pPr>
            <a:r>
              <a:rPr lang="en-US" sz="1400" dirty="0" smtClean="0"/>
              <a:t>* </a:t>
            </a:r>
            <a:r>
              <a:rPr lang="en-US" sz="1400" dirty="0" err="1" smtClean="0"/>
              <a:t>нереализовани</a:t>
            </a:r>
            <a:r>
              <a:rPr lang="en-US" sz="1400" dirty="0" smtClean="0"/>
              <a:t> </a:t>
            </a:r>
            <a:r>
              <a:rPr lang="en-US" sz="1400" dirty="0" err="1" smtClean="0"/>
              <a:t>добици</a:t>
            </a:r>
            <a:r>
              <a:rPr lang="en-US" sz="1400" dirty="0" smtClean="0"/>
              <a:t>/</a:t>
            </a:r>
            <a:r>
              <a:rPr lang="en-US" sz="1400" dirty="0" err="1" smtClean="0"/>
              <a:t>губици</a:t>
            </a:r>
            <a:r>
              <a:rPr lang="en-US" sz="1400" dirty="0" smtClean="0"/>
              <a:t> </a:t>
            </a:r>
            <a:r>
              <a:rPr lang="en-US" sz="1400" dirty="0" err="1" smtClean="0"/>
              <a:t>по</a:t>
            </a:r>
            <a:r>
              <a:rPr lang="en-US" sz="1400" dirty="0" smtClean="0"/>
              <a:t> </a:t>
            </a:r>
            <a:r>
              <a:rPr lang="en-US" sz="1400" dirty="0" err="1" smtClean="0"/>
              <a:t>основу</a:t>
            </a:r>
            <a:r>
              <a:rPr lang="en-US" sz="1400" dirty="0" smtClean="0"/>
              <a:t> </a:t>
            </a:r>
            <a:r>
              <a:rPr lang="en-US" sz="1400" dirty="0" err="1" smtClean="0"/>
              <a:t>промене</a:t>
            </a:r>
            <a:r>
              <a:rPr lang="en-US" sz="1400" dirty="0" smtClean="0"/>
              <a:t> </a:t>
            </a:r>
            <a:r>
              <a:rPr lang="en-US" sz="1400" dirty="0" err="1" smtClean="0"/>
              <a:t>фер</a:t>
            </a:r>
            <a:r>
              <a:rPr lang="en-US" sz="1400" dirty="0" smtClean="0"/>
              <a:t> </a:t>
            </a:r>
            <a:r>
              <a:rPr lang="en-US" sz="1400" dirty="0" err="1" smtClean="0"/>
              <a:t>вредности</a:t>
            </a:r>
            <a:r>
              <a:rPr lang="en-US" sz="1400" dirty="0" smtClean="0"/>
              <a:t> </a:t>
            </a:r>
            <a:r>
              <a:rPr lang="en-US" sz="1400" dirty="0" err="1" smtClean="0"/>
              <a:t>финансијских</a:t>
            </a:r>
            <a:r>
              <a:rPr lang="en-US" sz="1400" dirty="0" smtClean="0"/>
              <a:t> </a:t>
            </a:r>
            <a:r>
              <a:rPr lang="en-US" sz="1400" dirty="0" err="1" smtClean="0"/>
              <a:t>средстава</a:t>
            </a:r>
            <a:r>
              <a:rPr lang="en-US" sz="1400" dirty="0" smtClean="0"/>
              <a:t> и </a:t>
            </a:r>
            <a:r>
              <a:rPr lang="en-US" sz="1400" dirty="0" err="1" smtClean="0"/>
              <a:t>обавеза</a:t>
            </a:r>
            <a:r>
              <a:rPr lang="en-US" sz="1400" dirty="0" smtClean="0"/>
              <a:t> </a:t>
            </a:r>
            <a:r>
              <a:rPr lang="en-US" sz="1400" dirty="0" err="1" smtClean="0"/>
              <a:t>које</a:t>
            </a:r>
            <a:r>
              <a:rPr lang="en-US" sz="1400" dirty="0" smtClean="0"/>
              <a:t> </a:t>
            </a:r>
            <a:r>
              <a:rPr lang="en-US" sz="1400" dirty="0" err="1" smtClean="0"/>
              <a:t>се</a:t>
            </a:r>
            <a:r>
              <a:rPr lang="en-US" sz="1400" dirty="0" smtClean="0"/>
              <a:t> </a:t>
            </a:r>
            <a:r>
              <a:rPr lang="en-US" sz="1400" dirty="0" err="1" smtClean="0"/>
              <a:t>вреднују</a:t>
            </a:r>
            <a:r>
              <a:rPr lang="en-US" sz="1400" dirty="0" smtClean="0"/>
              <a:t> </a:t>
            </a:r>
            <a:r>
              <a:rPr lang="en-US" sz="1400" dirty="0" err="1" smtClean="0"/>
              <a:t>по</a:t>
            </a:r>
            <a:r>
              <a:rPr lang="en-US" sz="1400" dirty="0" smtClean="0"/>
              <a:t> </a:t>
            </a:r>
            <a:r>
              <a:rPr lang="en-US" sz="1400" dirty="0" err="1" smtClean="0"/>
              <a:t>ФВ</a:t>
            </a:r>
            <a:r>
              <a:rPr lang="en-US" sz="1400" dirty="0" smtClean="0"/>
              <a:t> </a:t>
            </a:r>
            <a:r>
              <a:rPr lang="en-US" sz="1400" dirty="0" err="1" smtClean="0"/>
              <a:t>кроз</a:t>
            </a:r>
            <a:r>
              <a:rPr lang="en-US" sz="1400" dirty="0" smtClean="0"/>
              <a:t> Д/Г</a:t>
            </a:r>
          </a:p>
          <a:p>
            <a:pPr marL="0" indent="0">
              <a:buFontTx/>
              <a:buNone/>
              <a:defRPr/>
            </a:pPr>
            <a:r>
              <a:rPr lang="en-US" sz="1400" dirty="0" smtClean="0"/>
              <a:t>** </a:t>
            </a:r>
            <a:r>
              <a:rPr lang="en-US" sz="1400" dirty="0" err="1" smtClean="0"/>
              <a:t>нереализовани</a:t>
            </a:r>
            <a:r>
              <a:rPr lang="en-US" sz="1400" dirty="0" smtClean="0"/>
              <a:t> </a:t>
            </a:r>
            <a:r>
              <a:rPr lang="en-US" sz="1400" dirty="0" err="1" smtClean="0"/>
              <a:t>добици</a:t>
            </a:r>
            <a:r>
              <a:rPr lang="en-US" sz="1400" dirty="0" smtClean="0"/>
              <a:t>/</a:t>
            </a:r>
            <a:r>
              <a:rPr lang="en-US" sz="1400" dirty="0" err="1" smtClean="0"/>
              <a:t>губици</a:t>
            </a:r>
            <a:r>
              <a:rPr lang="en-US" sz="1400" dirty="0" smtClean="0"/>
              <a:t> </a:t>
            </a:r>
            <a:r>
              <a:rPr lang="en-US" sz="1400" dirty="0" err="1" smtClean="0"/>
              <a:t>по</a:t>
            </a:r>
            <a:r>
              <a:rPr lang="en-US" sz="1400" dirty="0" smtClean="0"/>
              <a:t> </a:t>
            </a:r>
            <a:r>
              <a:rPr lang="en-US" sz="1400" dirty="0" err="1" smtClean="0"/>
              <a:t>основу</a:t>
            </a:r>
            <a:r>
              <a:rPr lang="en-US" sz="1400" dirty="0" smtClean="0"/>
              <a:t> </a:t>
            </a:r>
            <a:r>
              <a:rPr lang="en-US" sz="1400" dirty="0" err="1" smtClean="0"/>
              <a:t>промене</a:t>
            </a:r>
            <a:r>
              <a:rPr lang="en-US" sz="1400" dirty="0" smtClean="0"/>
              <a:t> </a:t>
            </a:r>
            <a:r>
              <a:rPr lang="en-US" sz="1400" dirty="0" err="1" smtClean="0"/>
              <a:t>фер</a:t>
            </a:r>
            <a:r>
              <a:rPr lang="en-US" sz="1400" dirty="0" smtClean="0"/>
              <a:t> </a:t>
            </a:r>
            <a:r>
              <a:rPr lang="en-US" sz="1400" dirty="0" err="1" smtClean="0"/>
              <a:t>вредности</a:t>
            </a:r>
            <a:r>
              <a:rPr lang="en-US" sz="1400" dirty="0" smtClean="0"/>
              <a:t> </a:t>
            </a:r>
            <a:r>
              <a:rPr lang="en-US" sz="1400" dirty="0" err="1" smtClean="0"/>
              <a:t>финансијских</a:t>
            </a:r>
            <a:r>
              <a:rPr lang="en-US" sz="1400" dirty="0" smtClean="0"/>
              <a:t> </a:t>
            </a:r>
            <a:r>
              <a:rPr lang="en-US" sz="1400" dirty="0" err="1" smtClean="0"/>
              <a:t>средстава</a:t>
            </a:r>
            <a:r>
              <a:rPr lang="en-US" sz="1400" dirty="0" smtClean="0"/>
              <a:t> и </a:t>
            </a:r>
            <a:r>
              <a:rPr lang="en-US" sz="1400" dirty="0" err="1" smtClean="0"/>
              <a:t>обавеза</a:t>
            </a:r>
            <a:r>
              <a:rPr lang="en-US" sz="1400" dirty="0" smtClean="0"/>
              <a:t> </a:t>
            </a:r>
            <a:r>
              <a:rPr lang="en-US" sz="1400" dirty="0" err="1" smtClean="0"/>
              <a:t>које</a:t>
            </a:r>
            <a:r>
              <a:rPr lang="en-US" sz="1400" dirty="0" smtClean="0"/>
              <a:t> </a:t>
            </a:r>
            <a:r>
              <a:rPr lang="en-US" sz="1400" dirty="0" err="1" smtClean="0"/>
              <a:t>се</a:t>
            </a:r>
            <a:r>
              <a:rPr lang="en-US" sz="1400" dirty="0" smtClean="0"/>
              <a:t> </a:t>
            </a:r>
            <a:r>
              <a:rPr lang="en-US" sz="1400" dirty="0" err="1" smtClean="0"/>
              <a:t>вреднују</a:t>
            </a:r>
            <a:r>
              <a:rPr lang="en-US" sz="1400" dirty="0" smtClean="0"/>
              <a:t> </a:t>
            </a:r>
            <a:r>
              <a:rPr lang="en-US" sz="1400" dirty="0" err="1" smtClean="0"/>
              <a:t>по</a:t>
            </a:r>
            <a:r>
              <a:rPr lang="en-US" sz="1400" dirty="0" smtClean="0"/>
              <a:t> </a:t>
            </a:r>
            <a:r>
              <a:rPr lang="en-US" sz="1400" dirty="0" err="1" smtClean="0"/>
              <a:t>ФВ</a:t>
            </a:r>
            <a:r>
              <a:rPr lang="en-US" sz="1400" dirty="0" smtClean="0"/>
              <a:t> </a:t>
            </a:r>
            <a:r>
              <a:rPr lang="en-US" sz="1400" dirty="0" err="1" smtClean="0"/>
              <a:t>кроз</a:t>
            </a:r>
            <a:r>
              <a:rPr lang="en-US" sz="1400" dirty="0" smtClean="0"/>
              <a:t> </a:t>
            </a:r>
            <a:r>
              <a:rPr lang="en-US" sz="1400" dirty="0" err="1" smtClean="0"/>
              <a:t>остали</a:t>
            </a:r>
            <a:r>
              <a:rPr lang="en-US" sz="1400" dirty="0" smtClean="0"/>
              <a:t> </a:t>
            </a:r>
            <a:r>
              <a:rPr lang="en-US" sz="1400" dirty="0" err="1" smtClean="0"/>
              <a:t>укупан</a:t>
            </a:r>
            <a:r>
              <a:rPr lang="en-US" sz="1400" dirty="0" smtClean="0"/>
              <a:t> </a:t>
            </a:r>
            <a:r>
              <a:rPr lang="en-US" sz="1400" dirty="0" err="1" smtClean="0"/>
              <a:t>резултат</a:t>
            </a:r>
            <a:endParaRPr lang="sr-Latn-CS" sz="1400" dirty="0" smtClean="0"/>
          </a:p>
        </p:txBody>
      </p:sp>
      <p:graphicFrame>
        <p:nvGraphicFramePr>
          <p:cNvPr id="43012" name="Group 4"/>
          <p:cNvGraphicFramePr>
            <a:graphicFrameLocks noGrp="1"/>
          </p:cNvGraphicFramePr>
          <p:nvPr>
            <p:ph sz="half" idx="2"/>
          </p:nvPr>
        </p:nvGraphicFramePr>
        <p:xfrm>
          <a:off x="304800" y="2209800"/>
          <a:ext cx="8610600" cy="2362200"/>
        </p:xfrm>
        <a:graphic>
          <a:graphicData uri="http://schemas.openxmlformats.org/drawingml/2006/table">
            <a:tbl>
              <a:tblPr/>
              <a:tblGrid>
                <a:gridCol w="2286000"/>
                <a:gridCol w="816919"/>
                <a:gridCol w="227596"/>
                <a:gridCol w="4194063"/>
                <a:gridCol w="1086022"/>
              </a:tblGrid>
              <a:tr h="440944">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Резултат</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4">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sr-Latn-CS" sz="18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7244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Реализовани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Основи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9.800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7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Нереализовани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добици</a:t>
                      </a:r>
                      <a:r>
                        <a:rPr kumimoji="0" lang="en-US" sz="2000" b="0" i="0" u="none" strike="noStrike" cap="none" normalizeH="0" baseline="0" dirty="0" smtClean="0">
                          <a:ln>
                            <a:noFill/>
                          </a:ln>
                          <a:solidFill>
                            <a:srgbClr val="1B1F4A"/>
                          </a:solidFill>
                          <a:effectLst/>
                          <a:latin typeface="Trebuchet MS" pitchFamily="34" charset="0"/>
                          <a:cs typeface="Arial" charset="0"/>
                        </a:rPr>
                        <a:t>/</a:t>
                      </a:r>
                      <a:r>
                        <a:rPr kumimoji="0" lang="en-US" sz="2000" b="0" i="0" u="none" strike="noStrike" cap="none" normalizeH="0" baseline="0" dirty="0" err="1" smtClean="0">
                          <a:ln>
                            <a:noFill/>
                          </a:ln>
                          <a:solidFill>
                            <a:srgbClr val="1B1F4A"/>
                          </a:solidFill>
                          <a:effectLst/>
                          <a:latin typeface="Trebuchet MS" pitchFamily="34" charset="0"/>
                          <a:cs typeface="Arial" charset="0"/>
                        </a:rPr>
                        <a:t>губици</a:t>
                      </a:r>
                      <a:r>
                        <a:rPr kumimoji="0" lang="en-US" sz="2000" b="0" i="0" u="none" strike="noStrike" cap="none" normalizeH="0" baseline="0" dirty="0" smtClean="0">
                          <a:ln>
                            <a:noFill/>
                          </a:ln>
                          <a:solidFill>
                            <a:srgbClr val="1B1F4A"/>
                          </a:solidFill>
                          <a:effectLst/>
                          <a:latin typeface="Trebuchet MS" pitchFamily="34" charset="0"/>
                          <a:cs typeface="Arial" charset="0"/>
                        </a:rPr>
                        <a:t>*</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rgbClr val="1B1F4A"/>
                          </a:solidFill>
                          <a:effectLst/>
                          <a:latin typeface="Trebuchet MS" pitchFamily="34" charset="0"/>
                          <a:cs typeface="Arial" charset="0"/>
                        </a:rPr>
                        <a:t>  500</a:t>
                      </a:r>
                      <a:endParaRPr kumimoji="0" lang="sr-Latn-CS" sz="2000" b="0" i="0" u="none" strike="noStrike" cap="none" normalizeH="0" baseline="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Резерве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из</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добити</a:t>
                      </a:r>
                      <a:endParaRPr kumimoji="0" lang="en-US" sz="2000" b="0" i="0" u="none" strike="noStrike" cap="none" normalizeH="0" baseline="0" dirty="0" smtClean="0">
                        <a:ln>
                          <a:noFill/>
                        </a:ln>
                        <a:solidFill>
                          <a:srgbClr val="1B1F4A"/>
                        </a:solidFill>
                        <a:effectLst/>
                        <a:latin typeface="Trebuchet MS" pitchFamily="34"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Ревалоризационе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резерве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GB" sz="2000" b="0" i="0" u="none" strike="noStrike" cap="none" normalizeH="0" baseline="0" dirty="0" err="1" smtClean="0">
                          <a:ln>
                            <a:noFill/>
                          </a:ln>
                          <a:solidFill>
                            <a:srgbClr val="1B1F4A"/>
                          </a:solidFill>
                          <a:effectLst/>
                          <a:latin typeface="Trebuchet MS" pitchFamily="34" charset="0"/>
                          <a:cs typeface="Arial" charset="0"/>
                        </a:rPr>
                        <a:t>OCI</a:t>
                      </a:r>
                      <a:r>
                        <a:rPr kumimoji="0" lang="sr-Latn-CS" sz="2000" b="0" i="0" u="none" strike="noStrike" cap="none" normalizeH="0" baseline="0" dirty="0" smtClean="0">
                          <a:ln>
                            <a:noFill/>
                          </a:ln>
                          <a:solidFill>
                            <a:srgbClr val="1B1F4A"/>
                          </a:solidFill>
                          <a:effectLst/>
                          <a:latin typeface="Trebuchet MS" pitchFamily="34"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  200</a:t>
                      </a:r>
                    </a:p>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 800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94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периода</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1.500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Укупан</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516" name="TextBox 4"/>
          <p:cNvSpPr txBox="1">
            <a:spLocks noChangeArrowheads="1"/>
          </p:cNvSpPr>
          <p:nvPr/>
        </p:nvSpPr>
        <p:spPr bwMode="auto">
          <a:xfrm>
            <a:off x="152400" y="4751388"/>
            <a:ext cx="8839200" cy="1446550"/>
          </a:xfrm>
          <a:prstGeom prst="rect">
            <a:avLst/>
          </a:prstGeom>
          <a:noFill/>
          <a:ln w="9525">
            <a:noFill/>
            <a:miter lim="800000"/>
            <a:headEnd/>
            <a:tailEnd/>
          </a:ln>
        </p:spPr>
        <p:txBody>
          <a:bodyPr>
            <a:spAutoFit/>
          </a:bodyPr>
          <a:lstStyle/>
          <a:p>
            <a:endParaRPr lang="sr-Cyrl-RS" sz="2200" b="0" dirty="0" smtClean="0"/>
          </a:p>
          <a:p>
            <a:endParaRPr lang="sr-Cyrl-RS" sz="2200" dirty="0"/>
          </a:p>
          <a:p>
            <a:endParaRPr lang="sr-Cyrl-RS" sz="2200" b="0" dirty="0" smtClean="0"/>
          </a:p>
          <a:p>
            <a:r>
              <a:rPr lang="en-US" sz="2200" b="0" dirty="0" err="1" smtClean="0"/>
              <a:t>Стопа</a:t>
            </a:r>
            <a:r>
              <a:rPr lang="en-US" sz="2200" b="0" dirty="0" smtClean="0"/>
              <a:t> </a:t>
            </a:r>
            <a:r>
              <a:rPr lang="en-US" sz="2200" b="0" dirty="0" err="1"/>
              <a:t>приноса</a:t>
            </a:r>
            <a:r>
              <a:rPr lang="en-US" sz="2200" b="0" dirty="0"/>
              <a:t> </a:t>
            </a:r>
            <a:r>
              <a:rPr lang="en-US" sz="2200" b="0" dirty="0" err="1"/>
              <a:t>на</a:t>
            </a:r>
            <a:r>
              <a:rPr lang="en-US" sz="2200" b="0" dirty="0"/>
              <a:t> </a:t>
            </a:r>
            <a:r>
              <a:rPr lang="en-US" sz="2200" b="0" dirty="0" err="1"/>
              <a:t>сопствени</a:t>
            </a:r>
            <a:r>
              <a:rPr lang="en-US" sz="2200" b="0" dirty="0"/>
              <a:t> </a:t>
            </a:r>
            <a:r>
              <a:rPr lang="en-US" sz="2200" b="0" dirty="0" err="1"/>
              <a:t>капитал</a:t>
            </a:r>
            <a:r>
              <a:rPr lang="en-US" sz="2200" b="0" dirty="0"/>
              <a:t>: </a:t>
            </a:r>
            <a:r>
              <a:rPr lang="en-US" sz="2200" b="0" dirty="0">
                <a:solidFill>
                  <a:srgbClr val="FF0000"/>
                </a:solidFill>
              </a:rPr>
              <a:t>(1.500/11.000)х100</a:t>
            </a:r>
            <a:r>
              <a:rPr lang="en-US" sz="2200" b="0" dirty="0">
                <a:solidFill>
                  <a:srgbClr val="CD6B7B"/>
                </a:solidFill>
              </a:rPr>
              <a:t> </a:t>
            </a:r>
            <a:r>
              <a:rPr lang="en-US" sz="2200" b="0" dirty="0">
                <a:solidFill>
                  <a:srgbClr val="FF0000"/>
                </a:solidFill>
              </a:rPr>
              <a:t>= 13,6%</a:t>
            </a:r>
            <a:endParaRPr lang="en-US" sz="2200"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295400" y="76200"/>
            <a:ext cx="7848600" cy="1143000"/>
          </a:xfrm>
        </p:spPr>
        <p:txBody>
          <a:bodyPr/>
          <a:lstStyle/>
          <a:p>
            <a:r>
              <a:rPr lang="en-US" sz="3000" smtClean="0"/>
              <a:t>Утицај фер вредности на мерила висинe и тумачење перформанси</a:t>
            </a:r>
            <a:endParaRPr lang="sr-Latn-CS" sz="3000" smtClean="0"/>
          </a:p>
        </p:txBody>
      </p:sp>
      <p:sp>
        <p:nvSpPr>
          <p:cNvPr id="21507" name="Rectangle 3"/>
          <p:cNvSpPr>
            <a:spLocks noGrp="1" noChangeArrowheads="1"/>
          </p:cNvSpPr>
          <p:nvPr>
            <p:ph type="body" sz="half" idx="1"/>
          </p:nvPr>
        </p:nvSpPr>
        <p:spPr>
          <a:xfrm>
            <a:off x="609600" y="1676400"/>
            <a:ext cx="8229600" cy="4572000"/>
          </a:xfrm>
        </p:spPr>
        <p:txBody>
          <a:bodyPr/>
          <a:lstStyle/>
          <a:p>
            <a:pPr>
              <a:buFontTx/>
              <a:buNone/>
              <a:defRPr/>
            </a:pPr>
            <a:r>
              <a:rPr lang="en-US" sz="2200" dirty="0" err="1" smtClean="0"/>
              <a:t>Пример</a:t>
            </a:r>
            <a:r>
              <a:rPr lang="en-US" sz="2200" dirty="0" smtClean="0"/>
              <a:t> 3</a:t>
            </a:r>
          </a:p>
          <a:p>
            <a:pPr>
              <a:defRPr/>
            </a:pPr>
            <a:r>
              <a:rPr lang="en-US" sz="2000" dirty="0" err="1" smtClean="0"/>
              <a:t>Утицај</a:t>
            </a:r>
            <a:r>
              <a:rPr lang="en-US" sz="2000" dirty="0" smtClean="0"/>
              <a:t> </a:t>
            </a:r>
            <a:r>
              <a:rPr lang="en-US" sz="2000" dirty="0" err="1" smtClean="0"/>
              <a:t>на</a:t>
            </a:r>
            <a:r>
              <a:rPr lang="en-US" sz="2000" dirty="0" smtClean="0"/>
              <a:t> </a:t>
            </a:r>
            <a:r>
              <a:rPr lang="en-US" sz="2000" dirty="0" err="1" smtClean="0"/>
              <a:t>висину</a:t>
            </a:r>
            <a:r>
              <a:rPr lang="en-US" sz="2000" dirty="0" smtClean="0"/>
              <a:t> </a:t>
            </a:r>
            <a:r>
              <a:rPr lang="en-US" sz="2000" dirty="0" err="1" smtClean="0"/>
              <a:t>стопе</a:t>
            </a:r>
            <a:r>
              <a:rPr lang="en-US" sz="2000" dirty="0" smtClean="0"/>
              <a:t> </a:t>
            </a:r>
            <a:r>
              <a:rPr lang="en-US" sz="2000" dirty="0" err="1" smtClean="0"/>
              <a:t>приноса</a:t>
            </a:r>
            <a:r>
              <a:rPr lang="en-US" sz="2000" dirty="0" smtClean="0"/>
              <a:t> </a:t>
            </a:r>
            <a:r>
              <a:rPr lang="en-US" sz="2000" dirty="0" err="1" smtClean="0"/>
              <a:t>на</a:t>
            </a:r>
            <a:r>
              <a:rPr lang="en-US" sz="2000" dirty="0" smtClean="0"/>
              <a:t> </a:t>
            </a:r>
            <a:r>
              <a:rPr lang="en-US" sz="2000" dirty="0" err="1" smtClean="0"/>
              <a:t>сопствени</a:t>
            </a:r>
            <a:r>
              <a:rPr lang="en-US" sz="2000" dirty="0" smtClean="0"/>
              <a:t> </a:t>
            </a:r>
            <a:r>
              <a:rPr lang="en-US" sz="2000" dirty="0" err="1" smtClean="0"/>
              <a:t>капитал</a:t>
            </a: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a:buFontTx/>
              <a:buNone/>
              <a:defRPr/>
            </a:pPr>
            <a:endParaRPr lang="en-US" sz="2000" dirty="0" smtClean="0"/>
          </a:p>
          <a:p>
            <a:pPr marL="0" indent="0">
              <a:spcBef>
                <a:spcPts val="0"/>
              </a:spcBef>
              <a:buFontTx/>
              <a:buNone/>
              <a:defRPr/>
            </a:pPr>
            <a:r>
              <a:rPr lang="en-US" sz="1600" dirty="0" smtClean="0"/>
              <a:t>* </a:t>
            </a:r>
            <a:r>
              <a:rPr lang="en-US" sz="1600" dirty="0" err="1" smtClean="0"/>
              <a:t>нереализовани</a:t>
            </a:r>
            <a:r>
              <a:rPr lang="en-US" sz="1600" dirty="0" smtClean="0"/>
              <a:t> </a:t>
            </a:r>
            <a:r>
              <a:rPr lang="en-US" sz="1600" dirty="0" err="1" smtClean="0"/>
              <a:t>добици</a:t>
            </a:r>
            <a:r>
              <a:rPr lang="en-US" sz="1600" dirty="0" smtClean="0"/>
              <a:t>/</a:t>
            </a:r>
            <a:r>
              <a:rPr lang="en-US" sz="1600" dirty="0" err="1" smtClean="0"/>
              <a:t>губици</a:t>
            </a:r>
            <a:r>
              <a:rPr lang="en-US" sz="1600" dirty="0" smtClean="0"/>
              <a:t> </a:t>
            </a:r>
            <a:r>
              <a:rPr lang="en-US" sz="1600" dirty="0" err="1" smtClean="0"/>
              <a:t>по</a:t>
            </a:r>
            <a:r>
              <a:rPr lang="en-US" sz="1600" dirty="0" smtClean="0"/>
              <a:t> </a:t>
            </a:r>
            <a:r>
              <a:rPr lang="en-US" sz="1600" dirty="0" err="1" smtClean="0"/>
              <a:t>основу</a:t>
            </a:r>
            <a:r>
              <a:rPr lang="en-US" sz="1600" dirty="0" smtClean="0"/>
              <a:t> </a:t>
            </a:r>
            <a:r>
              <a:rPr lang="en-US" sz="1600" dirty="0" err="1" smtClean="0"/>
              <a:t>промене</a:t>
            </a:r>
            <a:r>
              <a:rPr lang="en-US" sz="1600" dirty="0" smtClean="0"/>
              <a:t> </a:t>
            </a:r>
            <a:r>
              <a:rPr lang="en-US" sz="1600" dirty="0" err="1" smtClean="0"/>
              <a:t>фер</a:t>
            </a:r>
            <a:r>
              <a:rPr lang="en-US" sz="1600" dirty="0" smtClean="0"/>
              <a:t> </a:t>
            </a:r>
            <a:r>
              <a:rPr lang="en-US" sz="1600" dirty="0" err="1" smtClean="0"/>
              <a:t>вредности</a:t>
            </a:r>
            <a:r>
              <a:rPr lang="en-US" sz="1600" dirty="0" smtClean="0"/>
              <a:t> </a:t>
            </a:r>
            <a:r>
              <a:rPr lang="en-US" sz="1600" dirty="0" err="1" smtClean="0"/>
              <a:t>финансијских</a:t>
            </a:r>
            <a:r>
              <a:rPr lang="en-US" sz="1600" dirty="0" smtClean="0"/>
              <a:t> </a:t>
            </a:r>
            <a:r>
              <a:rPr lang="en-US" sz="1600" dirty="0" err="1" smtClean="0"/>
              <a:t>средстава</a:t>
            </a:r>
            <a:r>
              <a:rPr lang="en-US" sz="1600" dirty="0" smtClean="0"/>
              <a:t> и </a:t>
            </a:r>
            <a:r>
              <a:rPr lang="en-US" sz="1600" dirty="0" err="1" smtClean="0"/>
              <a:t>обавеза</a:t>
            </a:r>
            <a:r>
              <a:rPr lang="en-US" sz="1600" dirty="0" smtClean="0"/>
              <a:t> </a:t>
            </a:r>
            <a:r>
              <a:rPr lang="en-US" sz="1600" dirty="0" err="1" smtClean="0"/>
              <a:t>које</a:t>
            </a:r>
            <a:r>
              <a:rPr lang="en-US" sz="1600" dirty="0" smtClean="0"/>
              <a:t> </a:t>
            </a:r>
            <a:r>
              <a:rPr lang="en-US" sz="1600" dirty="0" err="1" smtClean="0"/>
              <a:t>се</a:t>
            </a:r>
            <a:r>
              <a:rPr lang="en-US" sz="1600" dirty="0" smtClean="0"/>
              <a:t> </a:t>
            </a:r>
            <a:r>
              <a:rPr lang="en-US" sz="1600" dirty="0" err="1" smtClean="0"/>
              <a:t>вреднују</a:t>
            </a:r>
            <a:r>
              <a:rPr lang="en-US" sz="1600" dirty="0" smtClean="0"/>
              <a:t> </a:t>
            </a:r>
            <a:r>
              <a:rPr lang="en-US" sz="1600" dirty="0" err="1" smtClean="0"/>
              <a:t>по</a:t>
            </a:r>
            <a:r>
              <a:rPr lang="en-US" sz="1600" dirty="0" smtClean="0"/>
              <a:t> ФВ </a:t>
            </a:r>
            <a:r>
              <a:rPr lang="en-US" sz="1600" dirty="0" err="1" smtClean="0"/>
              <a:t>кроз</a:t>
            </a:r>
            <a:r>
              <a:rPr lang="en-US" sz="1600" dirty="0" smtClean="0"/>
              <a:t> </a:t>
            </a:r>
            <a:r>
              <a:rPr lang="en-US" sz="1600" dirty="0" smtClean="0"/>
              <a:t>Д/Г</a:t>
            </a:r>
          </a:p>
          <a:p>
            <a:pPr>
              <a:defRPr/>
            </a:pPr>
            <a:endParaRPr lang="sr-Latn-CS" sz="2000" dirty="0" smtClean="0"/>
          </a:p>
        </p:txBody>
      </p:sp>
      <p:graphicFrame>
        <p:nvGraphicFramePr>
          <p:cNvPr id="34983" name="Group 167"/>
          <p:cNvGraphicFramePr>
            <a:graphicFrameLocks noGrp="1"/>
          </p:cNvGraphicFramePr>
          <p:nvPr>
            <p:ph sz="half" idx="2"/>
          </p:nvPr>
        </p:nvGraphicFramePr>
        <p:xfrm>
          <a:off x="304800" y="2514600"/>
          <a:ext cx="8534399" cy="2529840"/>
        </p:xfrm>
        <a:graphic>
          <a:graphicData uri="http://schemas.openxmlformats.org/drawingml/2006/table">
            <a:tbl>
              <a:tblPr/>
              <a:tblGrid>
                <a:gridCol w="2898475"/>
                <a:gridCol w="966158"/>
                <a:gridCol w="322053"/>
                <a:gridCol w="3357113"/>
                <a:gridCol w="990600"/>
              </a:tblGrid>
              <a:tr h="381000">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Резултат</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4">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sr-Latn-CS" sz="18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200" b="0" i="0" u="none" strike="noStrike" cap="none" normalizeH="0" baseline="0" dirty="0" smtClean="0">
                          <a:ln>
                            <a:noFill/>
                          </a:ln>
                          <a:solidFill>
                            <a:srgbClr val="1B1F4A"/>
                          </a:solidFill>
                          <a:effectLst/>
                          <a:latin typeface="Trebuchet MS" pitchFamily="34" charset="0"/>
                          <a:cs typeface="Arial" charset="0"/>
                        </a:rPr>
                        <a:t> </a:t>
                      </a:r>
                      <a:r>
                        <a:rPr kumimoji="0" lang="en-US" sz="22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200" b="0" i="0" u="none" strike="noStrike" cap="none" normalizeH="0" baseline="0" dirty="0" smtClean="0">
                        <a:ln>
                          <a:noFill/>
                        </a:ln>
                        <a:solidFill>
                          <a:srgbClr val="1B1F4A"/>
                        </a:solidFill>
                        <a:effectLst/>
                        <a:latin typeface="Trebuchet MS"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7010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Реализовани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Основи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9.800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0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Нереализовани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добици</a:t>
                      </a:r>
                      <a:r>
                        <a:rPr kumimoji="0" lang="en-US" sz="2000" b="0" i="0" u="none" strike="noStrike" cap="none" normalizeH="0" baseline="0" dirty="0" smtClean="0">
                          <a:ln>
                            <a:noFill/>
                          </a:ln>
                          <a:solidFill>
                            <a:srgbClr val="1B1F4A"/>
                          </a:solidFill>
                          <a:effectLst/>
                          <a:latin typeface="Trebuchet MS" pitchFamily="34" charset="0"/>
                          <a:cs typeface="Arial" charset="0"/>
                        </a:rPr>
                        <a:t>/</a:t>
                      </a:r>
                      <a:r>
                        <a:rPr kumimoji="0" lang="en-US" sz="2000" b="0" i="0" u="none" strike="noStrike" cap="none" normalizeH="0" baseline="0" dirty="0" err="1" smtClean="0">
                          <a:ln>
                            <a:noFill/>
                          </a:ln>
                          <a:solidFill>
                            <a:srgbClr val="1B1F4A"/>
                          </a:solidFill>
                          <a:effectLst/>
                          <a:latin typeface="Trebuchet MS" pitchFamily="34" charset="0"/>
                          <a:cs typeface="Arial" charset="0"/>
                        </a:rPr>
                        <a:t>губици</a:t>
                      </a:r>
                      <a:r>
                        <a:rPr kumimoji="0" lang="en-US" sz="2000" b="0" i="0" u="none" strike="noStrike" cap="none" normalizeH="0" baseline="0" dirty="0" smtClean="0">
                          <a:ln>
                            <a:noFill/>
                          </a:ln>
                          <a:solidFill>
                            <a:srgbClr val="1B1F4A"/>
                          </a:solidFill>
                          <a:effectLst/>
                          <a:latin typeface="Trebuchet MS" pitchFamily="34" charset="0"/>
                          <a:cs typeface="Arial" charset="0"/>
                        </a:rPr>
                        <a:t>*</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  500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Резерве</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из</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добити</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  200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0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Добитак</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периода</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1.500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rgbClr val="1B1F4A"/>
                          </a:solidFill>
                          <a:effectLst/>
                          <a:latin typeface="Trebuchet MS" pitchFamily="34" charset="0"/>
                          <a:cs typeface="Arial" charset="0"/>
                        </a:rPr>
                        <a:t>Укупан</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сопствени</a:t>
                      </a:r>
                      <a:r>
                        <a:rPr kumimoji="0" lang="en-US" sz="2000" b="0" i="0" u="none" strike="noStrike" cap="none" normalizeH="0" baseline="0" dirty="0" smtClean="0">
                          <a:ln>
                            <a:noFill/>
                          </a:ln>
                          <a:solidFill>
                            <a:srgbClr val="1B1F4A"/>
                          </a:solidFill>
                          <a:effectLst/>
                          <a:latin typeface="Trebuchet MS" pitchFamily="34" charset="0"/>
                          <a:cs typeface="Arial" charset="0"/>
                        </a:rPr>
                        <a:t> </a:t>
                      </a:r>
                      <a:r>
                        <a:rPr kumimoji="0" lang="en-US" sz="2000" b="0" i="0" u="none" strike="noStrike" cap="none" normalizeH="0" baseline="0" dirty="0" err="1" smtClean="0">
                          <a:ln>
                            <a:noFill/>
                          </a:ln>
                          <a:solidFill>
                            <a:srgbClr val="1B1F4A"/>
                          </a:solidFill>
                          <a:effectLst/>
                          <a:latin typeface="Trebuchet MS" pitchFamily="34" charset="0"/>
                          <a:cs typeface="Arial" charset="0"/>
                        </a:rPr>
                        <a:t>капитал</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1B1F4A"/>
                          </a:solidFill>
                          <a:effectLst/>
                          <a:latin typeface="Trebuchet MS" pitchFamily="34" charset="0"/>
                          <a:cs typeface="Arial" charset="0"/>
                        </a:rPr>
                        <a:t>10.000</a:t>
                      </a:r>
                      <a:endParaRPr kumimoji="0" lang="sr-Latn-CS" sz="20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40" name="TextBox 4"/>
          <p:cNvSpPr txBox="1">
            <a:spLocks noChangeArrowheads="1"/>
          </p:cNvSpPr>
          <p:nvPr/>
        </p:nvSpPr>
        <p:spPr bwMode="auto">
          <a:xfrm>
            <a:off x="381000" y="4876800"/>
            <a:ext cx="8458200" cy="1446550"/>
          </a:xfrm>
          <a:prstGeom prst="rect">
            <a:avLst/>
          </a:prstGeom>
          <a:noFill/>
          <a:ln w="9525">
            <a:noFill/>
            <a:miter lim="800000"/>
            <a:headEnd/>
            <a:tailEnd/>
          </a:ln>
        </p:spPr>
        <p:txBody>
          <a:bodyPr>
            <a:spAutoFit/>
          </a:bodyPr>
          <a:lstStyle/>
          <a:p>
            <a:endParaRPr lang="sr-Cyrl-RS" sz="2200" b="0" dirty="0" smtClean="0"/>
          </a:p>
          <a:p>
            <a:endParaRPr lang="sr-Cyrl-RS" sz="2200" dirty="0"/>
          </a:p>
          <a:p>
            <a:endParaRPr lang="sr-Cyrl-RS" sz="2200" b="0" dirty="0" smtClean="0"/>
          </a:p>
          <a:p>
            <a:r>
              <a:rPr lang="en-US" sz="2200" b="0" dirty="0" err="1" smtClean="0"/>
              <a:t>Стопа</a:t>
            </a:r>
            <a:r>
              <a:rPr lang="en-US" sz="2200" b="0" dirty="0" smtClean="0"/>
              <a:t> </a:t>
            </a:r>
            <a:r>
              <a:rPr lang="en-US" sz="2200" b="0" dirty="0" err="1"/>
              <a:t>приноса</a:t>
            </a:r>
            <a:r>
              <a:rPr lang="en-US" sz="2200" b="0" dirty="0"/>
              <a:t> </a:t>
            </a:r>
            <a:r>
              <a:rPr lang="en-US" sz="2200" b="0" dirty="0" err="1"/>
              <a:t>на</a:t>
            </a:r>
            <a:r>
              <a:rPr lang="en-US" sz="2200" b="0" dirty="0"/>
              <a:t> </a:t>
            </a:r>
            <a:r>
              <a:rPr lang="en-US" sz="2200" b="0" dirty="0" err="1"/>
              <a:t>сопствени</a:t>
            </a:r>
            <a:r>
              <a:rPr lang="en-US" sz="2200" b="0" dirty="0"/>
              <a:t> </a:t>
            </a:r>
            <a:r>
              <a:rPr lang="en-US" sz="2200" b="0" dirty="0" err="1"/>
              <a:t>капитал</a:t>
            </a:r>
            <a:r>
              <a:rPr lang="en-US" sz="2200" b="0" dirty="0"/>
              <a:t>:</a:t>
            </a:r>
            <a:r>
              <a:rPr lang="en-US" sz="2200" b="0" dirty="0">
                <a:solidFill>
                  <a:srgbClr val="FF0000"/>
                </a:solidFill>
              </a:rPr>
              <a:t>(1.500/10.000)х100 = 15% </a:t>
            </a:r>
            <a:endParaRPr lang="en-US" sz="2200"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sr-Cyrl-RS" dirty="0" smtClean="0"/>
              <a:t>Исказна моћ стопе приноса на сопствени и укупан капитал</a:t>
            </a:r>
            <a:endParaRPr lang="en-US" dirty="0"/>
          </a:p>
        </p:txBody>
      </p:sp>
      <p:sp>
        <p:nvSpPr>
          <p:cNvPr id="6" name="Content Placeholder 5"/>
          <p:cNvSpPr>
            <a:spLocks noGrp="1"/>
          </p:cNvSpPr>
          <p:nvPr>
            <p:ph idx="1"/>
          </p:nvPr>
        </p:nvSpPr>
        <p:spPr/>
        <p:txBody>
          <a:bodyPr/>
          <a:lstStyle/>
          <a:p>
            <a:r>
              <a:rPr lang="sr-Cyrl-RS" dirty="0" smtClean="0"/>
              <a:t>Стопа приноса на сопствени и укупни капитал, утврђена на описани начин, очигледно има ограничену исказну моћ. Она не пружа увид ни у успех менаџмента у реализацији пословног плана, као ни увид у успех менаџмента у повећању богатства власника.  </a:t>
            </a:r>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Зарада по акцији</a:t>
            </a:r>
            <a:endParaRPr lang="en-US" dirty="0"/>
          </a:p>
        </p:txBody>
      </p:sp>
      <p:sp>
        <p:nvSpPr>
          <p:cNvPr id="3" name="Content Placeholder 2"/>
          <p:cNvSpPr>
            <a:spLocks noGrp="1"/>
          </p:cNvSpPr>
          <p:nvPr>
            <p:ph idx="1"/>
          </p:nvPr>
        </p:nvSpPr>
        <p:spPr/>
        <p:txBody>
          <a:bodyPr>
            <a:normAutofit fontScale="85000" lnSpcReduction="20000"/>
          </a:bodyPr>
          <a:lstStyle/>
          <a:p>
            <a:r>
              <a:rPr lang="sr-Cyrl-RS" dirty="0" smtClean="0"/>
              <a:t>У  </a:t>
            </a:r>
            <a:r>
              <a:rPr lang="sr-Cyrl-RS" dirty="0" smtClean="0"/>
              <a:t>меродавном рачуноводственом стандарду </a:t>
            </a:r>
            <a:r>
              <a:rPr lang="sr-Cyrl-RS" dirty="0" smtClean="0"/>
              <a:t>који се односи на утврђивање </a:t>
            </a:r>
            <a:r>
              <a:rPr lang="sr-Cyrl-RS" dirty="0" smtClean="0"/>
              <a:t>зараде по акцији, за акционарска друштва важног мерила успешности, резултат који се сматра изразом успешности обухвата поред добитка/губитка утврђеног у складу са правилима рачуноводства историјских трансакција и нереализоване добитке и губитке настале услед промена повећања односно смањења вредности средстава и обавеза које се вреднују по фер вредности кроз добитак/губитак.  </a:t>
            </a:r>
            <a:endParaRPr lang="en-US" dirty="0" smtClean="0"/>
          </a:p>
          <a:p>
            <a:r>
              <a:rPr lang="sr-Cyrl-RS" dirty="0" smtClean="0"/>
              <a:t> </a:t>
            </a:r>
            <a:endParaRPr lang="en-US" dirty="0" smtClean="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295400" y="152400"/>
            <a:ext cx="7848600" cy="1143000"/>
          </a:xfrm>
        </p:spPr>
        <p:txBody>
          <a:bodyPr/>
          <a:lstStyle/>
          <a:p>
            <a:r>
              <a:rPr lang="en-US" sz="3000" smtClean="0"/>
              <a:t>Утицај фер вредности на мерила висину и тумачење перформанси</a:t>
            </a:r>
            <a:endParaRPr lang="sr-Latn-CS" sz="3000" smtClean="0"/>
          </a:p>
        </p:txBody>
      </p:sp>
      <p:sp>
        <p:nvSpPr>
          <p:cNvPr id="22531" name="Rectangle 3"/>
          <p:cNvSpPr>
            <a:spLocks noGrp="1" noChangeArrowheads="1"/>
          </p:cNvSpPr>
          <p:nvPr>
            <p:ph type="body" sz="half" idx="1"/>
          </p:nvPr>
        </p:nvSpPr>
        <p:spPr>
          <a:xfrm>
            <a:off x="533400" y="1952625"/>
            <a:ext cx="8229600" cy="4191000"/>
          </a:xfrm>
        </p:spPr>
        <p:txBody>
          <a:bodyPr/>
          <a:lstStyle/>
          <a:p>
            <a:r>
              <a:rPr lang="en-US" sz="2800" smtClean="0"/>
              <a:t>Зарада по акцији</a:t>
            </a:r>
          </a:p>
          <a:p>
            <a:r>
              <a:rPr lang="en-US" sz="2800" smtClean="0"/>
              <a:t>Пондерисани број акција 5.000</a:t>
            </a:r>
          </a:p>
          <a:p>
            <a:endParaRPr lang="sr-Latn-CS" sz="2800" smtClean="0"/>
          </a:p>
        </p:txBody>
      </p:sp>
      <p:graphicFrame>
        <p:nvGraphicFramePr>
          <p:cNvPr id="45083" name="Group 27"/>
          <p:cNvGraphicFramePr>
            <a:graphicFrameLocks noGrp="1"/>
          </p:cNvGraphicFramePr>
          <p:nvPr>
            <p:ph sz="half" idx="2"/>
          </p:nvPr>
        </p:nvGraphicFramePr>
        <p:xfrm>
          <a:off x="533400" y="3276600"/>
          <a:ext cx="8229600" cy="2778760"/>
        </p:xfrm>
        <a:graphic>
          <a:graphicData uri="http://schemas.openxmlformats.org/drawingml/2006/table">
            <a:tbl>
              <a:tblPr/>
              <a:tblGrid>
                <a:gridCol w="2743200"/>
                <a:gridCol w="2743200"/>
                <a:gridCol w="2743200"/>
              </a:tblGrid>
              <a:tr h="889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err="1" smtClean="0">
                          <a:ln>
                            <a:noFill/>
                          </a:ln>
                          <a:solidFill>
                            <a:srgbClr val="1B1F4A"/>
                          </a:solidFill>
                          <a:effectLst/>
                          <a:latin typeface="Trebuchet MS" pitchFamily="34" charset="0"/>
                          <a:cs typeface="Arial" charset="0"/>
                        </a:rPr>
                        <a:t>Пример</a:t>
                      </a:r>
                      <a:r>
                        <a:rPr kumimoji="0" lang="en-US" sz="2800" b="0" i="0" u="none" strike="noStrike" cap="none" normalizeH="0" baseline="0" dirty="0" smtClean="0">
                          <a:ln>
                            <a:noFill/>
                          </a:ln>
                          <a:solidFill>
                            <a:srgbClr val="1B1F4A"/>
                          </a:solidFill>
                          <a:effectLst/>
                          <a:latin typeface="Trebuchet MS" pitchFamily="34" charset="0"/>
                          <a:cs typeface="Arial" charset="0"/>
                        </a:rPr>
                        <a:t> 1</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1B1F4A"/>
                          </a:solidFill>
                          <a:effectLst/>
                          <a:latin typeface="Trebuchet MS" pitchFamily="34" charset="0"/>
                          <a:cs typeface="Arial" charset="0"/>
                        </a:rPr>
                        <a:t>1.000/5.000</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err="1" smtClean="0">
                          <a:ln>
                            <a:noFill/>
                          </a:ln>
                          <a:solidFill>
                            <a:srgbClr val="1B1F4A"/>
                          </a:solidFill>
                          <a:effectLst/>
                          <a:latin typeface="Trebuchet MS" pitchFamily="34" charset="0"/>
                          <a:cs typeface="Arial" charset="0"/>
                        </a:rPr>
                        <a:t>Зарада</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по</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акцији</a:t>
                      </a:r>
                      <a:r>
                        <a:rPr kumimoji="0" lang="en-US" sz="2800" b="0" i="0" u="none" strike="noStrike" cap="none" normalizeH="0" baseline="0" dirty="0" smtClean="0">
                          <a:ln>
                            <a:noFill/>
                          </a:ln>
                          <a:solidFill>
                            <a:srgbClr val="1B1F4A"/>
                          </a:solidFill>
                          <a:effectLst/>
                          <a:latin typeface="Trebuchet MS" pitchFamily="34" charset="0"/>
                          <a:cs typeface="Arial" charset="0"/>
                        </a:rPr>
                        <a:t> 0,2</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9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err="1" smtClean="0">
                          <a:ln>
                            <a:noFill/>
                          </a:ln>
                          <a:solidFill>
                            <a:srgbClr val="1B1F4A"/>
                          </a:solidFill>
                          <a:effectLst/>
                          <a:latin typeface="Trebuchet MS" pitchFamily="34" charset="0"/>
                          <a:cs typeface="Arial" charset="0"/>
                        </a:rPr>
                        <a:t>Пример</a:t>
                      </a:r>
                      <a:r>
                        <a:rPr kumimoji="0" lang="en-US" sz="2800" b="0" i="0" u="none" strike="noStrike" cap="none" normalizeH="0" baseline="0" dirty="0" smtClean="0">
                          <a:ln>
                            <a:noFill/>
                          </a:ln>
                          <a:solidFill>
                            <a:srgbClr val="1B1F4A"/>
                          </a:solidFill>
                          <a:effectLst/>
                          <a:latin typeface="Trebuchet MS" pitchFamily="34" charset="0"/>
                          <a:cs typeface="Arial" charset="0"/>
                        </a:rPr>
                        <a:t> 2 и 3</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1B1F4A"/>
                          </a:solidFill>
                          <a:effectLst/>
                          <a:latin typeface="Trebuchet MS" pitchFamily="34" charset="0"/>
                          <a:cs typeface="Arial" charset="0"/>
                        </a:rPr>
                        <a:t>1.500/5.000</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err="1" smtClean="0">
                          <a:ln>
                            <a:noFill/>
                          </a:ln>
                          <a:solidFill>
                            <a:srgbClr val="1B1F4A"/>
                          </a:solidFill>
                          <a:effectLst/>
                          <a:latin typeface="Trebuchet MS" pitchFamily="34" charset="0"/>
                          <a:cs typeface="Arial" charset="0"/>
                        </a:rPr>
                        <a:t>Зарада</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по</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акцији</a:t>
                      </a:r>
                      <a:r>
                        <a:rPr kumimoji="0" lang="en-US" sz="2800" b="0" i="0" u="none" strike="noStrike" cap="none" normalizeH="0" baseline="0" dirty="0" smtClean="0">
                          <a:ln>
                            <a:noFill/>
                          </a:ln>
                          <a:solidFill>
                            <a:srgbClr val="1B1F4A"/>
                          </a:solidFill>
                          <a:effectLst/>
                          <a:latin typeface="Trebuchet MS" pitchFamily="34" charset="0"/>
                          <a:cs typeface="Arial" charset="0"/>
                        </a:rPr>
                        <a:t> 0,3</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9000">
                <a:tc gridSpan="3">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err="1" smtClean="0">
                          <a:ln>
                            <a:noFill/>
                          </a:ln>
                          <a:solidFill>
                            <a:srgbClr val="1B1F4A"/>
                          </a:solidFill>
                          <a:effectLst/>
                          <a:latin typeface="Trebuchet MS" pitchFamily="34" charset="0"/>
                          <a:cs typeface="Arial" charset="0"/>
                        </a:rPr>
                        <a:t>Шта</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показује</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овако</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утврђена</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зарада</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по</a:t>
                      </a:r>
                      <a:r>
                        <a:rPr kumimoji="0" lang="en-US" sz="2800" b="0" i="0" u="none" strike="noStrike" cap="none" normalizeH="0" baseline="0" dirty="0" smtClean="0">
                          <a:ln>
                            <a:noFill/>
                          </a:ln>
                          <a:solidFill>
                            <a:srgbClr val="1B1F4A"/>
                          </a:solidFill>
                          <a:effectLst/>
                          <a:latin typeface="Trebuchet MS" pitchFamily="34" charset="0"/>
                          <a:cs typeface="Arial" charset="0"/>
                        </a:rPr>
                        <a:t> </a:t>
                      </a:r>
                      <a:r>
                        <a:rPr kumimoji="0" lang="en-US" sz="2800" b="0" i="0" u="none" strike="noStrike" cap="none" normalizeH="0" baseline="0" dirty="0" err="1" smtClean="0">
                          <a:ln>
                            <a:noFill/>
                          </a:ln>
                          <a:solidFill>
                            <a:srgbClr val="1B1F4A"/>
                          </a:solidFill>
                          <a:effectLst/>
                          <a:latin typeface="Trebuchet MS" pitchFamily="34" charset="0"/>
                          <a:cs typeface="Arial" charset="0"/>
                        </a:rPr>
                        <a:t>акцији</a:t>
                      </a:r>
                      <a:r>
                        <a:rPr kumimoji="0" lang="en-US" sz="2800" b="0" i="0" u="none" strike="noStrike" cap="none" normalizeH="0" baseline="0" dirty="0" smtClean="0">
                          <a:ln>
                            <a:noFill/>
                          </a:ln>
                          <a:solidFill>
                            <a:srgbClr val="1B1F4A"/>
                          </a:solidFill>
                          <a:effectLst/>
                          <a:latin typeface="Trebuchet MS" pitchFamily="34" charset="0"/>
                          <a:cs typeface="Arial" charset="0"/>
                        </a:rPr>
                        <a:t>?</a:t>
                      </a:r>
                      <a:endParaRPr kumimoji="0" lang="sr-Latn-CS" sz="2800" b="0" i="0" u="none" strike="noStrike" cap="none" normalizeH="0" baseline="0" dirty="0" smtClean="0">
                        <a:ln>
                          <a:noFill/>
                        </a:ln>
                        <a:solidFill>
                          <a:srgbClr val="1B1F4A"/>
                        </a:solidFill>
                        <a:effectLst/>
                        <a:latin typeface="Trebuchet MS" pitchFamily="34" charset="0"/>
                        <a:cs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r-Cyrl-RS" dirty="0" smtClean="0"/>
              <a:t>Зарада по акцији</a:t>
            </a:r>
            <a:endParaRPr lang="en-US" dirty="0"/>
          </a:p>
        </p:txBody>
      </p:sp>
      <p:sp>
        <p:nvSpPr>
          <p:cNvPr id="6" name="Content Placeholder 5"/>
          <p:cNvSpPr>
            <a:spLocks noGrp="1"/>
          </p:cNvSpPr>
          <p:nvPr>
            <p:ph idx="1"/>
          </p:nvPr>
        </p:nvSpPr>
        <p:spPr/>
        <p:txBody>
          <a:bodyPr>
            <a:normAutofit fontScale="85000" lnSpcReduction="10000"/>
          </a:bodyPr>
          <a:lstStyle/>
          <a:p>
            <a:r>
              <a:rPr lang="sr-Cyrl-RS" dirty="0" smtClean="0"/>
              <a:t>Овако утврђену зараду по акцији треба схватити не као коначни већ као могући износ добити који припада власницима редовних акција. Могући због тога што нереализовани добици који утичу на њену висину могу, али  и не морају бити потврђени у будућности</a:t>
            </a:r>
            <a:r>
              <a:rPr lang="sr-Cyrl-RS" dirty="0" smtClean="0"/>
              <a:t>.</a:t>
            </a:r>
          </a:p>
          <a:p>
            <a:r>
              <a:rPr lang="sr-Cyrl-RS" dirty="0" smtClean="0"/>
              <a:t> </a:t>
            </a:r>
            <a:r>
              <a:rPr lang="sr-Cyrl-RS" dirty="0" smtClean="0"/>
              <a:t>Она </a:t>
            </a:r>
            <a:r>
              <a:rPr lang="sr-Cyrl-RS" dirty="0" smtClean="0"/>
              <a:t>показује </a:t>
            </a:r>
            <a:r>
              <a:rPr lang="sr-Cyrl-RS" dirty="0" smtClean="0"/>
              <a:t>висину зараде по једној обичној акцији на дан извештавања, а не за извештајни </a:t>
            </a:r>
            <a:r>
              <a:rPr lang="sr-Cyrl-RS" dirty="0" smtClean="0"/>
              <a:t>период, јер </a:t>
            </a:r>
            <a:r>
              <a:rPr lang="sr-Cyrl-RS" dirty="0" smtClean="0"/>
              <a:t>је износ нереализованих добитака и губитака укључених у резултат утврђен према висини фер вредности на извештајни дан.  </a:t>
            </a:r>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Стопа покрића добитка нето готовином</a:t>
            </a:r>
            <a:endParaRPr lang="en-US" dirty="0"/>
          </a:p>
        </p:txBody>
      </p:sp>
      <p:sp>
        <p:nvSpPr>
          <p:cNvPr id="3" name="Content Placeholder 2"/>
          <p:cNvSpPr>
            <a:spLocks noGrp="1"/>
          </p:cNvSpPr>
          <p:nvPr>
            <p:ph idx="1"/>
          </p:nvPr>
        </p:nvSpPr>
        <p:spPr/>
        <p:txBody>
          <a:bodyPr>
            <a:normAutofit/>
          </a:bodyPr>
          <a:lstStyle/>
          <a:p>
            <a:r>
              <a:rPr lang="sr-Cyrl-RS" dirty="0" smtClean="0"/>
              <a:t>У</a:t>
            </a:r>
            <a:r>
              <a:rPr lang="sr-Cyrl-RS" dirty="0" smtClean="0"/>
              <a:t>кључивање </a:t>
            </a:r>
            <a:r>
              <a:rPr lang="sr-Cyrl-RS" dirty="0" smtClean="0"/>
              <a:t>нереализованих добитака </a:t>
            </a:r>
            <a:r>
              <a:rPr lang="sr-Cyrl-RS" dirty="0" smtClean="0"/>
              <a:t>у </a:t>
            </a:r>
            <a:r>
              <a:rPr lang="sr-Cyrl-RS" dirty="0" smtClean="0"/>
              <a:t>резултат не само да </a:t>
            </a:r>
            <a:r>
              <a:rPr lang="sr-Cyrl-RS" dirty="0" smtClean="0"/>
              <a:t>доводи </a:t>
            </a:r>
            <a:r>
              <a:rPr lang="sr-Cyrl-RS" dirty="0" smtClean="0"/>
              <a:t>до исказивања ниже </a:t>
            </a:r>
            <a:r>
              <a:rPr lang="sr-Cyrl-RS" dirty="0" smtClean="0"/>
              <a:t>стопе  његове покривености нето готовином, </a:t>
            </a:r>
            <a:r>
              <a:rPr lang="sr-Cyrl-RS" dirty="0" smtClean="0"/>
              <a:t>већ је извесно да ће по основу њих у будућности остварени  прилив готовине  бити или виши или нижи.</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76200"/>
            <a:ext cx="9144000" cy="1524000"/>
          </a:xfrm>
        </p:spPr>
        <p:txBody>
          <a:bodyPr>
            <a:normAutofit fontScale="90000"/>
          </a:bodyPr>
          <a:lstStyle/>
          <a:p>
            <a:r>
              <a:rPr lang="en-US" sz="3000" dirty="0" smtClean="0"/>
              <a:t/>
            </a:r>
            <a:br>
              <a:rPr lang="en-US" sz="3000" dirty="0" smtClean="0"/>
            </a:br>
            <a:r>
              <a:rPr lang="en-US" sz="3000" dirty="0" smtClean="0"/>
              <a:t>3.Утицај </a:t>
            </a:r>
            <a:r>
              <a:rPr lang="en-US" sz="3000" dirty="0" err="1" smtClean="0"/>
              <a:t>фер</a:t>
            </a:r>
            <a:r>
              <a:rPr lang="en-US" sz="3000" dirty="0" smtClean="0"/>
              <a:t> </a:t>
            </a:r>
            <a:r>
              <a:rPr lang="en-US" sz="3000" dirty="0" err="1" smtClean="0"/>
              <a:t>вредности</a:t>
            </a:r>
            <a:r>
              <a:rPr lang="en-US" sz="3000" dirty="0" smtClean="0"/>
              <a:t> </a:t>
            </a:r>
            <a:r>
              <a:rPr lang="en-US" sz="3000" dirty="0" err="1" smtClean="0"/>
              <a:t>на</a:t>
            </a:r>
            <a:r>
              <a:rPr lang="en-US" sz="3000" dirty="0" smtClean="0"/>
              <a:t> </a:t>
            </a:r>
            <a:r>
              <a:rPr lang="en-US" sz="3000" dirty="0" err="1" smtClean="0"/>
              <a:t>поузданост</a:t>
            </a:r>
            <a:r>
              <a:rPr lang="en-US" sz="3000" dirty="0" smtClean="0"/>
              <a:t> </a:t>
            </a:r>
            <a:r>
              <a:rPr lang="en-US" sz="3000" dirty="0" err="1" smtClean="0"/>
              <a:t>мерила</a:t>
            </a:r>
            <a:r>
              <a:rPr lang="en-US" sz="3000" dirty="0" smtClean="0"/>
              <a:t> </a:t>
            </a:r>
            <a:r>
              <a:rPr lang="en-US" sz="3000" dirty="0" err="1" smtClean="0"/>
              <a:t>перформанси</a:t>
            </a:r>
            <a:r>
              <a:rPr lang="en-US" sz="3000" dirty="0" smtClean="0"/>
              <a:t> </a:t>
            </a:r>
            <a:r>
              <a:rPr lang="en-US" sz="3000" i="1" dirty="0" smtClean="0"/>
              <a:t/>
            </a:r>
            <a:br>
              <a:rPr lang="en-US" sz="3000" i="1" dirty="0" smtClean="0"/>
            </a:br>
            <a:endParaRPr lang="en-US" sz="3000" i="1" dirty="0" smtClean="0"/>
          </a:p>
        </p:txBody>
      </p:sp>
      <p:sp>
        <p:nvSpPr>
          <p:cNvPr id="16387" name="Content Placeholder 2"/>
          <p:cNvSpPr>
            <a:spLocks noGrp="1"/>
          </p:cNvSpPr>
          <p:nvPr>
            <p:ph idx="1"/>
          </p:nvPr>
        </p:nvSpPr>
        <p:spPr/>
        <p:txBody>
          <a:bodyPr/>
          <a:lstStyle/>
          <a:p>
            <a:r>
              <a:rPr lang="en-US" sz="2800" smtClean="0"/>
              <a:t>Претпоставка рачуноводства фер вредности – савршено тржиште</a:t>
            </a:r>
          </a:p>
          <a:p>
            <a:r>
              <a:rPr lang="en-US" sz="2800" smtClean="0"/>
              <a:t>Примена метода вредновања у одсуству савршеног тржишта</a:t>
            </a:r>
          </a:p>
          <a:p>
            <a:r>
              <a:rPr lang="en-US" sz="2800" smtClean="0"/>
              <a:t>Менаџмент просуђује: када је тржиште неактивно, које моделе вредновања применити, које претпоставке унети.</a:t>
            </a:r>
          </a:p>
          <a:p>
            <a:r>
              <a:rPr lang="en-US" sz="2800" smtClean="0"/>
              <a:t>Проциклично деловање фер вредности</a:t>
            </a:r>
          </a:p>
        </p:txBody>
      </p:sp>
      <p:sp>
        <p:nvSpPr>
          <p:cNvPr id="16388" name="Slide Number Placeholder 3"/>
          <p:cNvSpPr>
            <a:spLocks noGrp="1"/>
          </p:cNvSpPr>
          <p:nvPr>
            <p:ph type="sldNum" sz="quarter" idx="12"/>
          </p:nvPr>
        </p:nvSpPr>
        <p:spPr>
          <a:noFill/>
        </p:spPr>
        <p:txBody>
          <a:bodyPr/>
          <a:lstStyle/>
          <a:p>
            <a:fld id="{ECE4B0C1-7ECE-4E2F-9AE3-5DB6B7404706}" type="slidenum">
              <a:rPr lang="en-US" smtClean="0"/>
              <a:pPr/>
              <a:t>2</a:t>
            </a:fld>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r>
              <a:rPr lang="sr-Cyrl-RS" sz="3600" dirty="0" smtClean="0"/>
              <a:t> Стопа задужености</a:t>
            </a:r>
            <a:endParaRPr lang="sr-Latn-CS" sz="3600" dirty="0" smtClean="0"/>
          </a:p>
        </p:txBody>
      </p:sp>
      <p:sp>
        <p:nvSpPr>
          <p:cNvPr id="23555" name="Rectangle 3"/>
          <p:cNvSpPr>
            <a:spLocks noGrp="1" noChangeArrowheads="1"/>
          </p:cNvSpPr>
          <p:nvPr>
            <p:ph type="body" idx="1"/>
          </p:nvPr>
        </p:nvSpPr>
        <p:spPr/>
        <p:txBody>
          <a:bodyPr/>
          <a:lstStyle/>
          <a:p>
            <a:pPr>
              <a:lnSpc>
                <a:spcPct val="90000"/>
              </a:lnSpc>
            </a:pPr>
            <a:r>
              <a:rPr lang="en-US" sz="2800" dirty="0" err="1" smtClean="0"/>
              <a:t>Стопа</a:t>
            </a:r>
            <a:r>
              <a:rPr lang="en-US" sz="2800" dirty="0" smtClean="0"/>
              <a:t> </a:t>
            </a:r>
            <a:r>
              <a:rPr lang="en-US" sz="2800" dirty="0" err="1" smtClean="0"/>
              <a:t>задужености</a:t>
            </a:r>
            <a:r>
              <a:rPr lang="en-US" sz="2800" dirty="0" smtClean="0"/>
              <a:t> </a:t>
            </a:r>
            <a:r>
              <a:rPr lang="en-US" sz="2800" dirty="0" err="1" smtClean="0"/>
              <a:t>при</a:t>
            </a:r>
            <a:r>
              <a:rPr lang="en-US" sz="2800" dirty="0" smtClean="0"/>
              <a:t> </a:t>
            </a:r>
            <a:r>
              <a:rPr lang="en-US" sz="2800" dirty="0" err="1" smtClean="0"/>
              <a:t>коришћењу</a:t>
            </a:r>
            <a:r>
              <a:rPr lang="en-US" sz="2800" dirty="0" smtClean="0"/>
              <a:t> </a:t>
            </a:r>
            <a:r>
              <a:rPr lang="en-US" sz="2800" dirty="0" err="1" smtClean="0"/>
              <a:t>фер</a:t>
            </a:r>
            <a:r>
              <a:rPr lang="en-US" sz="2800" dirty="0" smtClean="0"/>
              <a:t> </a:t>
            </a:r>
            <a:r>
              <a:rPr lang="en-US" sz="2800" dirty="0" err="1" smtClean="0"/>
              <a:t>вредности</a:t>
            </a:r>
            <a:r>
              <a:rPr lang="en-US" sz="2800" dirty="0" smtClean="0"/>
              <a:t> </a:t>
            </a:r>
            <a:r>
              <a:rPr lang="en-US" sz="2800" dirty="0" err="1" smtClean="0"/>
              <a:t>због</a:t>
            </a:r>
            <a:r>
              <a:rPr lang="en-US" sz="2800" dirty="0" smtClean="0"/>
              <a:t> </a:t>
            </a:r>
            <a:r>
              <a:rPr lang="en-US" sz="2800" dirty="0" err="1" smtClean="0"/>
              <a:t>укључивања</a:t>
            </a:r>
            <a:r>
              <a:rPr lang="en-US" sz="2800" dirty="0" smtClean="0"/>
              <a:t> у </a:t>
            </a:r>
            <a:r>
              <a:rPr lang="en-US" sz="2800" dirty="0" err="1" smtClean="0"/>
              <a:t>сопствени</a:t>
            </a:r>
            <a:r>
              <a:rPr lang="en-US" sz="2800" dirty="0" smtClean="0"/>
              <a:t> </a:t>
            </a:r>
            <a:r>
              <a:rPr lang="en-US" sz="2800" dirty="0" err="1" smtClean="0"/>
              <a:t>капитал</a:t>
            </a:r>
            <a:r>
              <a:rPr lang="en-US" sz="2800" dirty="0" smtClean="0"/>
              <a:t> </a:t>
            </a:r>
            <a:r>
              <a:rPr lang="en-US" sz="2800" dirty="0" err="1" smtClean="0"/>
              <a:t>осталог</a:t>
            </a:r>
            <a:r>
              <a:rPr lang="en-US" sz="2800" dirty="0" smtClean="0"/>
              <a:t> </a:t>
            </a:r>
            <a:r>
              <a:rPr lang="en-US" sz="2800" dirty="0" err="1" smtClean="0"/>
              <a:t>укупног</a:t>
            </a:r>
            <a:r>
              <a:rPr lang="en-US" sz="2800" dirty="0" smtClean="0"/>
              <a:t> </a:t>
            </a:r>
            <a:r>
              <a:rPr lang="en-US" sz="2800" dirty="0" err="1" smtClean="0"/>
              <a:t>резултата</a:t>
            </a:r>
            <a:r>
              <a:rPr lang="en-US" sz="2800" dirty="0" smtClean="0"/>
              <a:t> </a:t>
            </a:r>
            <a:r>
              <a:rPr lang="en-US" sz="2800" dirty="0" err="1" smtClean="0"/>
              <a:t>је</a:t>
            </a:r>
            <a:r>
              <a:rPr lang="en-US" sz="2800" dirty="0" smtClean="0"/>
              <a:t> </a:t>
            </a:r>
            <a:r>
              <a:rPr lang="en-US" sz="2800" dirty="0" err="1" smtClean="0"/>
              <a:t>нижа</a:t>
            </a:r>
            <a:r>
              <a:rPr lang="en-US" sz="2800" dirty="0" smtClean="0"/>
              <a:t>.  </a:t>
            </a:r>
          </a:p>
          <a:p>
            <a:pPr>
              <a:lnSpc>
                <a:spcPct val="90000"/>
              </a:lnSpc>
            </a:pPr>
            <a:r>
              <a:rPr lang="en-US" sz="2800" dirty="0" err="1" smtClean="0"/>
              <a:t>Стопа</a:t>
            </a:r>
            <a:r>
              <a:rPr lang="en-US" sz="2800" dirty="0" smtClean="0"/>
              <a:t> </a:t>
            </a:r>
            <a:r>
              <a:rPr lang="en-US" sz="2800" dirty="0" err="1" smtClean="0"/>
              <a:t>покрића</a:t>
            </a:r>
            <a:r>
              <a:rPr lang="en-US" sz="2800" dirty="0" smtClean="0"/>
              <a:t> </a:t>
            </a:r>
            <a:r>
              <a:rPr lang="en-US" sz="2800" dirty="0" err="1" smtClean="0"/>
              <a:t>нето</a:t>
            </a:r>
            <a:r>
              <a:rPr lang="en-US" sz="2800" dirty="0" smtClean="0"/>
              <a:t> </a:t>
            </a:r>
            <a:r>
              <a:rPr lang="en-US" sz="2800" dirty="0" err="1" smtClean="0"/>
              <a:t>добити</a:t>
            </a:r>
            <a:r>
              <a:rPr lang="en-US" sz="2800" dirty="0" smtClean="0"/>
              <a:t> </a:t>
            </a:r>
            <a:r>
              <a:rPr lang="en-US" sz="2800" dirty="0" err="1" smtClean="0"/>
              <a:t>нето</a:t>
            </a:r>
            <a:r>
              <a:rPr lang="en-US" sz="2800" dirty="0" smtClean="0"/>
              <a:t> </a:t>
            </a:r>
            <a:r>
              <a:rPr lang="en-US" sz="2800" dirty="0" err="1" smtClean="0"/>
              <a:t>готовином</a:t>
            </a:r>
            <a:endParaRPr lang="en-US" sz="2800" dirty="0" smtClean="0"/>
          </a:p>
          <a:p>
            <a:pPr lvl="1">
              <a:lnSpc>
                <a:spcPct val="90000"/>
              </a:lnSpc>
            </a:pPr>
            <a:r>
              <a:rPr lang="en-US" sz="2400" dirty="0" err="1" smtClean="0"/>
              <a:t>Нижа</a:t>
            </a:r>
            <a:r>
              <a:rPr lang="en-US" sz="2400" dirty="0" smtClean="0"/>
              <a:t> </a:t>
            </a:r>
            <a:r>
              <a:rPr lang="en-US" sz="2400" dirty="0" err="1" smtClean="0"/>
              <a:t>ако</a:t>
            </a:r>
            <a:r>
              <a:rPr lang="en-US" sz="2400" dirty="0" smtClean="0"/>
              <a:t> </a:t>
            </a:r>
            <a:r>
              <a:rPr lang="en-US" sz="2400" dirty="0" err="1" smtClean="0"/>
              <a:t>су</a:t>
            </a:r>
            <a:r>
              <a:rPr lang="en-US" sz="2400" dirty="0" smtClean="0"/>
              <a:t> у </a:t>
            </a:r>
            <a:r>
              <a:rPr lang="en-US" sz="2400" dirty="0" err="1" smtClean="0"/>
              <a:t>резултат</a:t>
            </a:r>
            <a:r>
              <a:rPr lang="en-US" sz="2400" dirty="0" smtClean="0"/>
              <a:t> </a:t>
            </a:r>
            <a:r>
              <a:rPr lang="en-US" sz="2400" dirty="0" err="1" smtClean="0"/>
              <a:t>укључени</a:t>
            </a:r>
            <a:r>
              <a:rPr lang="en-US" sz="2400" dirty="0" smtClean="0"/>
              <a:t> </a:t>
            </a:r>
            <a:r>
              <a:rPr lang="en-US" sz="2400" dirty="0" err="1" smtClean="0"/>
              <a:t>нереализовани</a:t>
            </a:r>
            <a:r>
              <a:rPr lang="en-US" sz="2400" dirty="0" smtClean="0"/>
              <a:t> </a:t>
            </a:r>
            <a:r>
              <a:rPr lang="en-US" sz="2400" dirty="0" err="1" smtClean="0"/>
              <a:t>добици</a:t>
            </a:r>
            <a:r>
              <a:rPr lang="en-US" sz="2400" dirty="0" smtClean="0"/>
              <a:t>, </a:t>
            </a:r>
          </a:p>
          <a:p>
            <a:pPr lvl="1">
              <a:lnSpc>
                <a:spcPct val="90000"/>
              </a:lnSpc>
            </a:pPr>
            <a:r>
              <a:rPr lang="en-US" sz="2400" dirty="0" err="1" smtClean="0"/>
              <a:t>Виша</a:t>
            </a:r>
            <a:r>
              <a:rPr lang="en-US" sz="2400" dirty="0" smtClean="0"/>
              <a:t> </a:t>
            </a:r>
            <a:r>
              <a:rPr lang="en-US" sz="2400" dirty="0" err="1" smtClean="0"/>
              <a:t>ако</a:t>
            </a:r>
            <a:r>
              <a:rPr lang="en-US" sz="2400" dirty="0" smtClean="0"/>
              <a:t> </a:t>
            </a:r>
            <a:r>
              <a:rPr lang="en-US" sz="2400" dirty="0" err="1" smtClean="0"/>
              <a:t>су</a:t>
            </a:r>
            <a:r>
              <a:rPr lang="en-US" sz="2400" dirty="0" smtClean="0"/>
              <a:t> у </a:t>
            </a:r>
            <a:r>
              <a:rPr lang="en-US" sz="2400" dirty="0" err="1" smtClean="0"/>
              <a:t>резутат</a:t>
            </a:r>
            <a:r>
              <a:rPr lang="en-US" sz="2400" dirty="0" smtClean="0"/>
              <a:t> </a:t>
            </a:r>
            <a:r>
              <a:rPr lang="en-US" sz="2400" dirty="0" err="1" smtClean="0"/>
              <a:t>укључени</a:t>
            </a:r>
            <a:r>
              <a:rPr lang="en-US" sz="2400" dirty="0" smtClean="0"/>
              <a:t> </a:t>
            </a:r>
            <a:r>
              <a:rPr lang="en-US" sz="2400" dirty="0" err="1" smtClean="0"/>
              <a:t>нереализовани</a:t>
            </a:r>
            <a:r>
              <a:rPr lang="en-US" sz="2400" dirty="0" smtClean="0"/>
              <a:t> </a:t>
            </a:r>
            <a:r>
              <a:rPr lang="en-US" sz="2400" dirty="0" err="1" smtClean="0"/>
              <a:t>губици</a:t>
            </a:r>
            <a:endParaRPr lang="en-US" sz="2400" dirty="0" smtClean="0"/>
          </a:p>
          <a:p>
            <a:pPr>
              <a:lnSpc>
                <a:spcPct val="90000"/>
              </a:lnSpc>
            </a:pPr>
            <a:r>
              <a:rPr lang="en-US" sz="2800" dirty="0" err="1" smtClean="0"/>
              <a:t>Како</a:t>
            </a:r>
            <a:r>
              <a:rPr lang="en-US" sz="2800" dirty="0" smtClean="0"/>
              <a:t> </a:t>
            </a:r>
            <a:r>
              <a:rPr lang="en-US" sz="2800" dirty="0" err="1" smtClean="0"/>
              <a:t>тумачити</a:t>
            </a:r>
            <a:r>
              <a:rPr lang="en-US" sz="2800" dirty="0" smtClean="0"/>
              <a:t> </a:t>
            </a:r>
            <a:r>
              <a:rPr lang="en-US" sz="2800" dirty="0" err="1" smtClean="0"/>
              <a:t>овај</a:t>
            </a:r>
            <a:r>
              <a:rPr lang="en-US" sz="2800" dirty="0" smtClean="0"/>
              <a:t> </a:t>
            </a:r>
            <a:r>
              <a:rPr lang="en-US" sz="2800" dirty="0" err="1" smtClean="0"/>
              <a:t>показатељ</a:t>
            </a:r>
            <a:r>
              <a:rPr lang="en-US" sz="2800" dirty="0" smtClean="0"/>
              <a:t> у </a:t>
            </a:r>
            <a:r>
              <a:rPr lang="en-US" sz="2800" dirty="0" err="1" smtClean="0"/>
              <a:t>овим</a:t>
            </a:r>
            <a:r>
              <a:rPr lang="en-US" sz="2800" dirty="0" smtClean="0"/>
              <a:t> </a:t>
            </a:r>
            <a:r>
              <a:rPr lang="en-US" sz="2800" dirty="0" err="1" smtClean="0"/>
              <a:t>околностима</a:t>
            </a:r>
            <a:r>
              <a:rPr lang="en-US" sz="2800" dirty="0" smtClean="0"/>
              <a:t>?</a:t>
            </a:r>
            <a:endParaRPr lang="sr-Latn-CS" sz="28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Закључак</a:t>
            </a:r>
            <a:endParaRPr lang="en-US" dirty="0"/>
          </a:p>
        </p:txBody>
      </p:sp>
      <p:sp>
        <p:nvSpPr>
          <p:cNvPr id="3" name="Content Placeholder 2"/>
          <p:cNvSpPr>
            <a:spLocks noGrp="1"/>
          </p:cNvSpPr>
          <p:nvPr>
            <p:ph idx="1"/>
          </p:nvPr>
        </p:nvSpPr>
        <p:spPr/>
        <p:txBody>
          <a:bodyPr/>
          <a:lstStyle/>
          <a:p>
            <a:r>
              <a:rPr lang="sr-Cyrl-RS" dirty="0" smtClean="0"/>
              <a:t>Очигледно је да мерила перформанси, која се заснивају на добитку/губитку који је у условима примене </a:t>
            </a:r>
            <a:r>
              <a:rPr lang="sr-Cyrl-CS" dirty="0" smtClean="0"/>
              <a:t>«</a:t>
            </a:r>
            <a:r>
              <a:rPr lang="sr-Cyrl-RS" dirty="0" smtClean="0"/>
              <a:t>мешовите</a:t>
            </a:r>
            <a:r>
              <a:rPr lang="sr-Cyrl-CS" dirty="0" smtClean="0"/>
              <a:t>»</a:t>
            </a:r>
            <a:r>
              <a:rPr lang="sr-Cyrl-RS" dirty="0" smtClean="0"/>
              <a:t> основе означен као мера успешности пословања ентитета (добитак/губитак године)  не пружају релевантне информације за улагање нити за управљање пословним енитетима.</a:t>
            </a:r>
            <a:endParaRPr lang="en-US" dirty="0" smtClean="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sr-Cyrl-RS" sz="3600" smtClean="0"/>
              <a:t>Изазови примене фер вредности </a:t>
            </a:r>
            <a:endParaRPr lang="sr-Latn-CS" sz="3600" dirty="0" smtClean="0"/>
          </a:p>
        </p:txBody>
      </p:sp>
      <p:sp>
        <p:nvSpPr>
          <p:cNvPr id="24579" name="Rectangle 3"/>
          <p:cNvSpPr>
            <a:spLocks noGrp="1" noChangeArrowheads="1"/>
          </p:cNvSpPr>
          <p:nvPr>
            <p:ph type="body" idx="1"/>
          </p:nvPr>
        </p:nvSpPr>
        <p:spPr/>
        <p:txBody>
          <a:bodyPr/>
          <a:lstStyle/>
          <a:p>
            <a:pPr>
              <a:lnSpc>
                <a:spcPct val="90000"/>
              </a:lnSpc>
            </a:pPr>
            <a:r>
              <a:rPr lang="en-US" dirty="0" err="1" smtClean="0"/>
              <a:t>Проблеми</a:t>
            </a:r>
            <a:r>
              <a:rPr lang="en-US" dirty="0" smtClean="0"/>
              <a:t>:</a:t>
            </a:r>
          </a:p>
          <a:p>
            <a:pPr>
              <a:lnSpc>
                <a:spcPct val="90000"/>
              </a:lnSpc>
            </a:pPr>
            <a:r>
              <a:rPr lang="en-US" dirty="0" err="1" smtClean="0"/>
              <a:t>Учесници</a:t>
            </a:r>
            <a:r>
              <a:rPr lang="en-US" dirty="0" smtClean="0"/>
              <a:t> у </a:t>
            </a:r>
            <a:r>
              <a:rPr lang="en-US" dirty="0" err="1" smtClean="0"/>
              <a:t>процесу</a:t>
            </a:r>
            <a:r>
              <a:rPr lang="en-US" dirty="0" smtClean="0"/>
              <a:t> </a:t>
            </a:r>
            <a:r>
              <a:rPr lang="en-US" dirty="0" err="1" smtClean="0"/>
              <a:t>финансијског</a:t>
            </a:r>
            <a:r>
              <a:rPr lang="en-US" dirty="0" smtClean="0"/>
              <a:t> </a:t>
            </a:r>
            <a:r>
              <a:rPr lang="en-US" dirty="0" err="1" smtClean="0"/>
              <a:t>извештавања</a:t>
            </a:r>
            <a:r>
              <a:rPr lang="en-US" dirty="0" smtClean="0"/>
              <a:t> </a:t>
            </a:r>
            <a:r>
              <a:rPr lang="en-US" dirty="0" err="1" smtClean="0"/>
              <a:t>образовани</a:t>
            </a:r>
            <a:r>
              <a:rPr lang="en-US" dirty="0" smtClean="0"/>
              <a:t> </a:t>
            </a:r>
            <a:r>
              <a:rPr lang="en-US" dirty="0" err="1" smtClean="0"/>
              <a:t>на</a:t>
            </a:r>
            <a:r>
              <a:rPr lang="en-US" dirty="0" smtClean="0"/>
              <a:t> </a:t>
            </a:r>
            <a:r>
              <a:rPr lang="en-US" dirty="0" err="1" smtClean="0"/>
              <a:t>концепту</a:t>
            </a:r>
            <a:r>
              <a:rPr lang="en-US" dirty="0" smtClean="0"/>
              <a:t> </a:t>
            </a:r>
            <a:r>
              <a:rPr lang="en-US" dirty="0" err="1" smtClean="0"/>
              <a:t>историјског</a:t>
            </a:r>
            <a:r>
              <a:rPr lang="en-US" dirty="0" smtClean="0"/>
              <a:t> </a:t>
            </a:r>
            <a:r>
              <a:rPr lang="en-US" dirty="0" err="1" smtClean="0"/>
              <a:t>трошка</a:t>
            </a:r>
            <a:endParaRPr lang="en-US" dirty="0" smtClean="0"/>
          </a:p>
          <a:p>
            <a:pPr>
              <a:lnSpc>
                <a:spcPct val="90000"/>
              </a:lnSpc>
            </a:pPr>
            <a:r>
              <a:rPr lang="en-US" dirty="0" err="1" smtClean="0"/>
              <a:t>Непознавање</a:t>
            </a:r>
            <a:r>
              <a:rPr lang="en-US" dirty="0" smtClean="0"/>
              <a:t> </a:t>
            </a:r>
            <a:r>
              <a:rPr lang="en-US" dirty="0" err="1" smtClean="0"/>
              <a:t>суштине</a:t>
            </a:r>
            <a:r>
              <a:rPr lang="en-US" dirty="0" smtClean="0"/>
              <a:t> </a:t>
            </a:r>
            <a:r>
              <a:rPr lang="en-US" dirty="0" err="1" smtClean="0"/>
              <a:t>рачуноводства</a:t>
            </a:r>
            <a:r>
              <a:rPr lang="en-US" dirty="0" smtClean="0"/>
              <a:t> </a:t>
            </a:r>
            <a:r>
              <a:rPr lang="en-US" dirty="0" err="1" smtClean="0"/>
              <a:t>фер</a:t>
            </a:r>
            <a:r>
              <a:rPr lang="en-US" dirty="0" smtClean="0"/>
              <a:t> </a:t>
            </a:r>
            <a:r>
              <a:rPr lang="en-US" dirty="0" err="1" smtClean="0"/>
              <a:t>вредности</a:t>
            </a:r>
            <a:r>
              <a:rPr lang="en-US" dirty="0" smtClean="0"/>
              <a:t>  </a:t>
            </a:r>
          </a:p>
          <a:p>
            <a:pPr>
              <a:lnSpc>
                <a:spcPct val="90000"/>
              </a:lnSpc>
            </a:pPr>
            <a:r>
              <a:rPr lang="en-US" dirty="0" err="1" smtClean="0"/>
              <a:t>Последица</a:t>
            </a:r>
            <a:r>
              <a:rPr lang="en-US" dirty="0" smtClean="0"/>
              <a:t> </a:t>
            </a:r>
            <a:r>
              <a:rPr lang="en-US" dirty="0" err="1" smtClean="0"/>
              <a:t>третирање</a:t>
            </a:r>
            <a:r>
              <a:rPr lang="en-US" dirty="0" smtClean="0"/>
              <a:t> </a:t>
            </a:r>
            <a:r>
              <a:rPr lang="en-US" dirty="0" err="1" smtClean="0"/>
              <a:t>нереализованих</a:t>
            </a:r>
            <a:r>
              <a:rPr lang="en-US" dirty="0" smtClean="0"/>
              <a:t> </a:t>
            </a:r>
            <a:r>
              <a:rPr lang="en-US" dirty="0" err="1" smtClean="0"/>
              <a:t>добитака</a:t>
            </a:r>
            <a:r>
              <a:rPr lang="en-US" dirty="0" smtClean="0"/>
              <a:t> </a:t>
            </a:r>
            <a:r>
              <a:rPr lang="en-US" dirty="0" err="1" smtClean="0"/>
              <a:t>као</a:t>
            </a:r>
            <a:r>
              <a:rPr lang="en-US" dirty="0" smtClean="0"/>
              <a:t> </a:t>
            </a:r>
            <a:r>
              <a:rPr lang="en-US" dirty="0" err="1" smtClean="0"/>
              <a:t>да</a:t>
            </a:r>
            <a:r>
              <a:rPr lang="en-US" dirty="0" smtClean="0"/>
              <a:t> </a:t>
            </a:r>
            <a:r>
              <a:rPr lang="en-US" dirty="0" err="1" smtClean="0"/>
              <a:t>су</a:t>
            </a:r>
            <a:r>
              <a:rPr lang="en-US" dirty="0" smtClean="0"/>
              <a:t> </a:t>
            </a:r>
            <a:r>
              <a:rPr lang="en-US" dirty="0" err="1" smtClean="0"/>
              <a:t>реализовани</a:t>
            </a:r>
            <a:r>
              <a:rPr lang="en-US" dirty="0" smtClean="0"/>
              <a:t>.</a:t>
            </a:r>
            <a:endParaRPr lang="sr-Latn-C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Утицај</a:t>
            </a:r>
            <a:r>
              <a:rPr lang="en-US" sz="3200" dirty="0" smtClean="0"/>
              <a:t> </a:t>
            </a:r>
            <a:r>
              <a:rPr lang="en-US" sz="3200" dirty="0" err="1" smtClean="0"/>
              <a:t>фер</a:t>
            </a:r>
            <a:r>
              <a:rPr lang="en-US" sz="3200" dirty="0" smtClean="0"/>
              <a:t> </a:t>
            </a:r>
            <a:r>
              <a:rPr lang="en-US" sz="3200" dirty="0" err="1" smtClean="0"/>
              <a:t>вредности</a:t>
            </a:r>
            <a:r>
              <a:rPr lang="en-US" sz="3200" dirty="0" smtClean="0"/>
              <a:t> </a:t>
            </a:r>
            <a:r>
              <a:rPr lang="en-US" sz="3200" dirty="0" err="1" smtClean="0"/>
              <a:t>на</a:t>
            </a:r>
            <a:r>
              <a:rPr lang="en-US" sz="3200" dirty="0" smtClean="0"/>
              <a:t> </a:t>
            </a:r>
            <a:r>
              <a:rPr lang="en-US" sz="3200" dirty="0" err="1" smtClean="0"/>
              <a:t>мерила</a:t>
            </a:r>
            <a:r>
              <a:rPr lang="en-US" sz="3200" dirty="0" smtClean="0"/>
              <a:t> </a:t>
            </a:r>
            <a:r>
              <a:rPr lang="en-US" sz="3200" dirty="0" err="1" smtClean="0"/>
              <a:t>висину</a:t>
            </a:r>
            <a:r>
              <a:rPr lang="en-US" sz="3200" dirty="0" smtClean="0"/>
              <a:t> и </a:t>
            </a:r>
            <a:r>
              <a:rPr lang="en-US" sz="3200" dirty="0" err="1" smtClean="0"/>
              <a:t>тумачење</a:t>
            </a:r>
            <a:r>
              <a:rPr lang="en-US" sz="3200" dirty="0" smtClean="0"/>
              <a:t> </a:t>
            </a:r>
            <a:r>
              <a:rPr lang="en-US" sz="3200" dirty="0" err="1" smtClean="0"/>
              <a:t>перформанси</a:t>
            </a:r>
            <a:r>
              <a:rPr lang="en-US" sz="3200" dirty="0" smtClean="0"/>
              <a:t> </a:t>
            </a:r>
            <a:endParaRPr lang="en-US" sz="3200" dirty="0"/>
          </a:p>
        </p:txBody>
      </p:sp>
      <p:sp>
        <p:nvSpPr>
          <p:cNvPr id="3" name="Content Placeholder 2"/>
          <p:cNvSpPr>
            <a:spLocks noGrp="1"/>
          </p:cNvSpPr>
          <p:nvPr>
            <p:ph idx="1"/>
          </p:nvPr>
        </p:nvSpPr>
        <p:spPr/>
        <p:txBody>
          <a:bodyPr>
            <a:normAutofit fontScale="92500" lnSpcReduction="20000"/>
          </a:bodyPr>
          <a:lstStyle/>
          <a:p>
            <a:r>
              <a:rPr lang="sr-Cyrl-CS" dirty="0" smtClean="0"/>
              <a:t>Околност да се пословне одлуке заснивају у великој мери на    утврђеним перформансама даје посебан значај њиховом тумачењу. Отуда и дилема да ли су мерила перформанси утврђена у концепту историјског трошка једнако примењива и данас када имамо «мешовиту» основу? Може ли другим речима менаџмент предузећа при доношењу одлука нереализоване добитке третирати једнако као и реализоване? </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Утицај</a:t>
            </a:r>
            <a:r>
              <a:rPr lang="en-US" sz="3200" dirty="0" smtClean="0"/>
              <a:t> </a:t>
            </a:r>
            <a:r>
              <a:rPr lang="en-US" sz="3200" dirty="0" err="1" smtClean="0"/>
              <a:t>фер</a:t>
            </a:r>
            <a:r>
              <a:rPr lang="en-US" sz="3200" dirty="0" smtClean="0"/>
              <a:t> </a:t>
            </a:r>
            <a:r>
              <a:rPr lang="en-US" sz="3200" dirty="0" err="1" smtClean="0"/>
              <a:t>вредности</a:t>
            </a:r>
            <a:r>
              <a:rPr lang="en-US" sz="3200" dirty="0" smtClean="0"/>
              <a:t> </a:t>
            </a:r>
            <a:r>
              <a:rPr lang="en-US" sz="3200" dirty="0" err="1" smtClean="0"/>
              <a:t>на</a:t>
            </a:r>
            <a:r>
              <a:rPr lang="en-US" sz="3200" dirty="0" smtClean="0"/>
              <a:t> </a:t>
            </a:r>
            <a:r>
              <a:rPr lang="en-US" sz="3200" dirty="0" err="1" smtClean="0"/>
              <a:t>мерила</a:t>
            </a:r>
            <a:r>
              <a:rPr lang="en-US" sz="3200" dirty="0" smtClean="0"/>
              <a:t> </a:t>
            </a:r>
            <a:r>
              <a:rPr lang="en-US" sz="3200" dirty="0" err="1" smtClean="0"/>
              <a:t>висину</a:t>
            </a:r>
            <a:r>
              <a:rPr lang="en-US" sz="3200" dirty="0" smtClean="0"/>
              <a:t> и </a:t>
            </a:r>
            <a:r>
              <a:rPr lang="en-US" sz="3200" dirty="0" err="1" smtClean="0"/>
              <a:t>тумачење</a:t>
            </a:r>
            <a:r>
              <a:rPr lang="en-US" sz="3200" dirty="0" smtClean="0"/>
              <a:t> </a:t>
            </a:r>
            <a:r>
              <a:rPr lang="en-US" sz="3200" dirty="0" err="1" smtClean="0"/>
              <a:t>перформанси</a:t>
            </a:r>
            <a:r>
              <a:rPr lang="en-US" sz="3200" dirty="0" smtClean="0"/>
              <a:t> </a:t>
            </a:r>
            <a:endParaRPr lang="en-US" sz="3200" dirty="0"/>
          </a:p>
        </p:txBody>
      </p:sp>
      <p:sp>
        <p:nvSpPr>
          <p:cNvPr id="3" name="Content Placeholder 2"/>
          <p:cNvSpPr>
            <a:spLocks noGrp="1"/>
          </p:cNvSpPr>
          <p:nvPr>
            <p:ph idx="1"/>
          </p:nvPr>
        </p:nvSpPr>
        <p:spPr/>
        <p:txBody>
          <a:bodyPr>
            <a:normAutofit fontScale="77500" lnSpcReduction="20000"/>
          </a:bodyPr>
          <a:lstStyle/>
          <a:p>
            <a:r>
              <a:rPr lang="sr-Cyrl-CS" dirty="0" smtClean="0"/>
              <a:t>Одговор </a:t>
            </a:r>
            <a:r>
              <a:rPr lang="sr-Cyrl-CS" dirty="0" smtClean="0"/>
              <a:t>на наведена питања није једноставан, јер се нереализовани добици и губици који настају по основу промена фер вредности  различито исказују:</a:t>
            </a:r>
            <a:endParaRPr lang="en-US" dirty="0" smtClean="0"/>
          </a:p>
          <a:p>
            <a:pPr lvl="0"/>
            <a:r>
              <a:rPr lang="sr-Cyrl-CS" dirty="0" smtClean="0"/>
              <a:t>као промена имовине на страни активе у Извештају о финансијском положају и промена висине добитка или губитка </a:t>
            </a:r>
            <a:r>
              <a:rPr lang="sr-Cyrl-RS" dirty="0" smtClean="0"/>
              <a:t>у Извештају о резултату </a:t>
            </a:r>
            <a:r>
              <a:rPr lang="sr-Cyrl-CS" dirty="0" smtClean="0"/>
              <a:t> или </a:t>
            </a:r>
            <a:endParaRPr lang="en-US" dirty="0" smtClean="0"/>
          </a:p>
          <a:p>
            <a:pPr lvl="0"/>
            <a:r>
              <a:rPr lang="sr-Cyrl-RS" dirty="0" smtClean="0"/>
              <a:t>као </a:t>
            </a:r>
            <a:r>
              <a:rPr lang="sr-Cyrl-CS" dirty="0" smtClean="0"/>
              <a:t>промена висине имовине на страни активе и </a:t>
            </a:r>
            <a:r>
              <a:rPr lang="sr-Cyrl-RS" dirty="0" smtClean="0"/>
              <a:t>Осталог укупног резултата у оквиру </a:t>
            </a:r>
            <a:r>
              <a:rPr lang="sr-Cyrl-CS" dirty="0" smtClean="0"/>
              <a:t>сопственог капитала  у Извештају о финансијском положају.</a:t>
            </a:r>
            <a:endParaRPr lang="en-US" dirty="0" smtClean="0"/>
          </a:p>
          <a:p>
            <a:r>
              <a:rPr lang="sr-Cyrl-RS" dirty="0" smtClean="0"/>
              <a:t>Овако различит билансни, или боље речено, извештајни третман нереализованих добитака и губитака захтева одговор на питање како  мерити успешност извештајних ентитета?</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fontScale="90000"/>
          </a:bodyPr>
          <a:lstStyle/>
          <a:p>
            <a:r>
              <a:rPr lang="sr-Cyrl-RS" dirty="0" smtClean="0"/>
              <a:t>Који добитак је мера успешности?</a:t>
            </a:r>
            <a:endParaRPr lang="en-US" dirty="0"/>
          </a:p>
        </p:txBody>
      </p:sp>
      <p:sp>
        <p:nvSpPr>
          <p:cNvPr id="3" name="Content Placeholder 2"/>
          <p:cNvSpPr>
            <a:spLocks noGrp="1"/>
          </p:cNvSpPr>
          <p:nvPr>
            <p:ph idx="1"/>
          </p:nvPr>
        </p:nvSpPr>
        <p:spPr/>
        <p:txBody>
          <a:bodyPr>
            <a:normAutofit/>
          </a:bodyPr>
          <a:lstStyle/>
          <a:p>
            <a:pPr lvl="0"/>
            <a:r>
              <a:rPr lang="sr-Cyrl-RS" dirty="0" smtClean="0"/>
              <a:t>добитак/губитак утврђен у складу са правилима рачуноводства историјских трансакција увећан за нереализоване добитке  или умањен за нереализоване губитке који су настали по основу промена фер вредности средстава и обавеза  које се вреднују по фер вредности кроз добитак/губитак или</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Који добитак је мера </a:t>
            </a:r>
            <a:r>
              <a:rPr lang="sr-Cyrl-RS" dirty="0" smtClean="0"/>
              <a:t>успешности?</a:t>
            </a:r>
            <a:endParaRPr lang="en-US" dirty="0"/>
          </a:p>
        </p:txBody>
      </p:sp>
      <p:sp>
        <p:nvSpPr>
          <p:cNvPr id="3" name="Content Placeholder 2"/>
          <p:cNvSpPr>
            <a:spLocks noGrp="1"/>
          </p:cNvSpPr>
          <p:nvPr>
            <p:ph idx="1"/>
          </p:nvPr>
        </p:nvSpPr>
        <p:spPr/>
        <p:txBody>
          <a:bodyPr>
            <a:normAutofit fontScale="92500" lnSpcReduction="20000"/>
          </a:bodyPr>
          <a:lstStyle/>
          <a:p>
            <a:pPr lvl="0"/>
            <a:r>
              <a:rPr lang="sr-Cyrl-RS" dirty="0" smtClean="0"/>
              <a:t>добитак/губитак утврђен у складу са правилима рачуноводства историјских трансакција увећан за нереализоване добитке  или умањен за нереализоване губитке који су настали по основу промена фер вредности средстава и обавеза  које се вреднују по фер вредности кроз добитак – губитак и  нереализоване добитке и губитке настале по основу промена фер вредности средстава и обавеза који се исказују у оквиру осталог укупног резултата?</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95400" y="152400"/>
            <a:ext cx="7848600" cy="1143000"/>
          </a:xfrm>
        </p:spPr>
        <p:txBody>
          <a:bodyPr/>
          <a:lstStyle/>
          <a:p>
            <a:r>
              <a:rPr lang="en-US" sz="3000" dirty="0" err="1" smtClean="0"/>
              <a:t>Утицај</a:t>
            </a:r>
            <a:r>
              <a:rPr lang="en-US" sz="3000" dirty="0" smtClean="0"/>
              <a:t> </a:t>
            </a:r>
            <a:r>
              <a:rPr lang="en-US" sz="3000" dirty="0" err="1" smtClean="0"/>
              <a:t>фер</a:t>
            </a:r>
            <a:r>
              <a:rPr lang="en-US" sz="3000" dirty="0" smtClean="0"/>
              <a:t> </a:t>
            </a:r>
            <a:r>
              <a:rPr lang="en-US" sz="3000" dirty="0" err="1" smtClean="0"/>
              <a:t>вредности</a:t>
            </a:r>
            <a:r>
              <a:rPr lang="en-US" sz="3000" dirty="0" smtClean="0"/>
              <a:t> </a:t>
            </a:r>
            <a:r>
              <a:rPr lang="en-US" sz="3000" dirty="0" err="1" smtClean="0"/>
              <a:t>на</a:t>
            </a:r>
            <a:r>
              <a:rPr lang="en-US" sz="3000" dirty="0" smtClean="0"/>
              <a:t> </a:t>
            </a:r>
            <a:r>
              <a:rPr lang="en-US" sz="3000" dirty="0" err="1" smtClean="0"/>
              <a:t>мерила</a:t>
            </a:r>
            <a:r>
              <a:rPr lang="en-US" sz="3000" dirty="0" smtClean="0"/>
              <a:t> </a:t>
            </a:r>
            <a:r>
              <a:rPr lang="en-US" sz="3000" dirty="0" err="1" smtClean="0"/>
              <a:t>висину</a:t>
            </a:r>
            <a:r>
              <a:rPr lang="en-US" sz="3000" dirty="0" smtClean="0"/>
              <a:t> и </a:t>
            </a:r>
            <a:r>
              <a:rPr lang="en-US" sz="3000" dirty="0" err="1" smtClean="0"/>
              <a:t>тумачење</a:t>
            </a:r>
            <a:r>
              <a:rPr lang="en-US" sz="3000" dirty="0" smtClean="0"/>
              <a:t> </a:t>
            </a:r>
            <a:r>
              <a:rPr lang="en-US" sz="3000" dirty="0" err="1" smtClean="0"/>
              <a:t>перформанси</a:t>
            </a:r>
            <a:r>
              <a:rPr lang="en-US" sz="3000" dirty="0" smtClean="0"/>
              <a:t> </a:t>
            </a:r>
          </a:p>
        </p:txBody>
      </p:sp>
      <p:sp>
        <p:nvSpPr>
          <p:cNvPr id="17411" name="Content Placeholder 2"/>
          <p:cNvSpPr>
            <a:spLocks noGrp="1"/>
          </p:cNvSpPr>
          <p:nvPr>
            <p:ph idx="1"/>
          </p:nvPr>
        </p:nvSpPr>
        <p:spPr/>
        <p:txBody>
          <a:bodyPr/>
          <a:lstStyle/>
          <a:p>
            <a:r>
              <a:rPr lang="en-US" sz="2800" dirty="0" err="1" smtClean="0"/>
              <a:t>Укључивање</a:t>
            </a:r>
            <a:r>
              <a:rPr lang="en-US" sz="2800" dirty="0" smtClean="0"/>
              <a:t> </a:t>
            </a:r>
            <a:r>
              <a:rPr lang="en-US" sz="2800" dirty="0" err="1" smtClean="0"/>
              <a:t>нереализованих</a:t>
            </a:r>
            <a:r>
              <a:rPr lang="en-US" sz="2800" dirty="0" smtClean="0"/>
              <a:t> </a:t>
            </a:r>
            <a:r>
              <a:rPr lang="en-US" sz="2800" dirty="0" err="1" smtClean="0"/>
              <a:t>добитака</a:t>
            </a:r>
            <a:r>
              <a:rPr lang="en-US" sz="2800" dirty="0" smtClean="0"/>
              <a:t> у </a:t>
            </a:r>
            <a:r>
              <a:rPr lang="en-US" sz="2800" dirty="0" err="1" smtClean="0"/>
              <a:t>резултат</a:t>
            </a:r>
            <a:r>
              <a:rPr lang="en-US" sz="2800" dirty="0" smtClean="0"/>
              <a:t> и </a:t>
            </a:r>
            <a:r>
              <a:rPr lang="en-US" sz="2800" dirty="0" err="1" smtClean="0"/>
              <a:t>капитал</a:t>
            </a:r>
            <a:endParaRPr lang="en-US" sz="2800" dirty="0" smtClean="0"/>
          </a:p>
          <a:p>
            <a:r>
              <a:rPr lang="en-US" sz="2800" dirty="0" err="1" smtClean="0"/>
              <a:t>Мерила</a:t>
            </a:r>
            <a:r>
              <a:rPr lang="en-US" sz="2800" dirty="0" smtClean="0"/>
              <a:t> </a:t>
            </a:r>
            <a:r>
              <a:rPr lang="en-US" sz="2800" dirty="0" err="1" smtClean="0"/>
              <a:t>перформанси</a:t>
            </a:r>
            <a:r>
              <a:rPr lang="en-US" sz="2800" dirty="0" smtClean="0"/>
              <a:t> </a:t>
            </a:r>
            <a:r>
              <a:rPr lang="en-US" sz="2800" dirty="0" err="1" smtClean="0"/>
              <a:t>из</a:t>
            </a:r>
            <a:r>
              <a:rPr lang="en-US" sz="2800" dirty="0" smtClean="0"/>
              <a:t> </a:t>
            </a:r>
            <a:r>
              <a:rPr lang="en-US" sz="2800" dirty="0" err="1" smtClean="0"/>
              <a:t>концепта</a:t>
            </a:r>
            <a:r>
              <a:rPr lang="en-US" sz="2800" dirty="0" smtClean="0"/>
              <a:t> </a:t>
            </a:r>
            <a:r>
              <a:rPr lang="en-US" sz="2800" dirty="0" err="1" smtClean="0"/>
              <a:t>историјског</a:t>
            </a:r>
            <a:r>
              <a:rPr lang="en-US" sz="2800" dirty="0" smtClean="0"/>
              <a:t> </a:t>
            </a:r>
            <a:r>
              <a:rPr lang="en-US" sz="2800" dirty="0" err="1" smtClean="0"/>
              <a:t>трошка</a:t>
            </a:r>
            <a:r>
              <a:rPr lang="en-US" sz="2800" dirty="0" smtClean="0"/>
              <a:t> (</a:t>
            </a:r>
            <a:r>
              <a:rPr lang="en-US" sz="2800" dirty="0" err="1" smtClean="0"/>
              <a:t>не</a:t>
            </a:r>
            <a:r>
              <a:rPr lang="en-US" sz="2800" dirty="0" smtClean="0"/>
              <a:t>)</a:t>
            </a:r>
            <a:r>
              <a:rPr lang="en-US" sz="2800" dirty="0" err="1" smtClean="0"/>
              <a:t>примењива</a:t>
            </a:r>
            <a:r>
              <a:rPr lang="en-US" sz="2800" dirty="0" smtClean="0"/>
              <a:t> </a:t>
            </a:r>
            <a:r>
              <a:rPr lang="en-US" sz="2800" dirty="0" err="1" smtClean="0"/>
              <a:t>при</a:t>
            </a:r>
            <a:r>
              <a:rPr lang="en-US" sz="2800" dirty="0" smtClean="0"/>
              <a:t> </a:t>
            </a:r>
            <a:r>
              <a:rPr lang="en-US" sz="2800" dirty="0" err="1" smtClean="0"/>
              <a:t>коришћењу</a:t>
            </a:r>
            <a:r>
              <a:rPr lang="en-US" sz="2800" dirty="0" smtClean="0"/>
              <a:t> “</a:t>
            </a:r>
            <a:r>
              <a:rPr lang="en-US" sz="2800" dirty="0" err="1" smtClean="0"/>
              <a:t>мешовите</a:t>
            </a:r>
            <a:r>
              <a:rPr lang="en-US" sz="2800" dirty="0" smtClean="0"/>
              <a:t>” </a:t>
            </a:r>
            <a:r>
              <a:rPr lang="en-US" sz="2800" dirty="0" err="1" smtClean="0"/>
              <a:t>основе</a:t>
            </a:r>
            <a:endParaRPr lang="en-US" sz="2800" dirty="0" smtClean="0"/>
          </a:p>
          <a:p>
            <a:r>
              <a:rPr lang="en-US" sz="2800" dirty="0" err="1" smtClean="0"/>
              <a:t>Шта</a:t>
            </a:r>
            <a:r>
              <a:rPr lang="en-US" sz="2800" dirty="0" smtClean="0"/>
              <a:t> </a:t>
            </a:r>
            <a:r>
              <a:rPr lang="en-US" sz="2800" dirty="0" err="1" smtClean="0"/>
              <a:t>обухвата</a:t>
            </a:r>
            <a:r>
              <a:rPr lang="en-US" sz="2800" dirty="0" smtClean="0"/>
              <a:t> </a:t>
            </a:r>
            <a:r>
              <a:rPr lang="en-US" sz="2800" dirty="0" err="1" smtClean="0"/>
              <a:t>добитак</a:t>
            </a:r>
            <a:r>
              <a:rPr lang="en-US" sz="2800" dirty="0" smtClean="0"/>
              <a:t> </a:t>
            </a:r>
            <a:r>
              <a:rPr lang="en-US" sz="2800" dirty="0" err="1" smtClean="0"/>
              <a:t>који</a:t>
            </a:r>
            <a:r>
              <a:rPr lang="en-US" sz="2800" dirty="0" smtClean="0"/>
              <a:t> </a:t>
            </a:r>
            <a:r>
              <a:rPr lang="en-US" sz="2800" dirty="0" err="1" smtClean="0"/>
              <a:t>је</a:t>
            </a:r>
            <a:r>
              <a:rPr lang="en-US" sz="2800" dirty="0" smtClean="0"/>
              <a:t> </a:t>
            </a:r>
            <a:r>
              <a:rPr lang="en-US" sz="2800" dirty="0" err="1" smtClean="0"/>
              <a:t>израз</a:t>
            </a:r>
            <a:r>
              <a:rPr lang="en-US" sz="2800" dirty="0" smtClean="0"/>
              <a:t> </a:t>
            </a:r>
            <a:r>
              <a:rPr lang="en-US" sz="2800" dirty="0" err="1" smtClean="0"/>
              <a:t>успешности</a:t>
            </a:r>
            <a:r>
              <a:rPr lang="en-US" sz="2800" dirty="0" smtClean="0"/>
              <a:t>?</a:t>
            </a:r>
          </a:p>
        </p:txBody>
      </p:sp>
      <p:sp>
        <p:nvSpPr>
          <p:cNvPr id="17412" name="Slide Number Placeholder 3"/>
          <p:cNvSpPr>
            <a:spLocks noGrp="1"/>
          </p:cNvSpPr>
          <p:nvPr>
            <p:ph type="sldNum" sz="quarter" idx="12"/>
          </p:nvPr>
        </p:nvSpPr>
        <p:spPr>
          <a:noFill/>
        </p:spPr>
        <p:txBody>
          <a:bodyPr/>
          <a:lstStyle/>
          <a:p>
            <a:fld id="{B854A84B-AD72-4571-B602-1FBF645ECB6B}" type="slidenum">
              <a:rPr lang="en-US" smtClean="0"/>
              <a:pPr/>
              <a:t>7</a:t>
            </a:fld>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09600" y="304800"/>
            <a:ext cx="8229600" cy="1143000"/>
          </a:xfrm>
        </p:spPr>
        <p:txBody>
          <a:bodyPr/>
          <a:lstStyle/>
          <a:p>
            <a:r>
              <a:rPr lang="en-US" sz="3000" dirty="0" err="1" smtClean="0"/>
              <a:t>Утицај</a:t>
            </a:r>
            <a:r>
              <a:rPr lang="en-US" sz="3000" dirty="0" smtClean="0"/>
              <a:t> </a:t>
            </a:r>
            <a:r>
              <a:rPr lang="en-US" sz="3000" dirty="0" err="1" smtClean="0"/>
              <a:t>фер</a:t>
            </a:r>
            <a:r>
              <a:rPr lang="en-US" sz="3000" dirty="0" smtClean="0"/>
              <a:t> </a:t>
            </a:r>
            <a:r>
              <a:rPr lang="en-US" sz="3000" dirty="0" err="1" smtClean="0"/>
              <a:t>вредности</a:t>
            </a:r>
            <a:r>
              <a:rPr lang="en-US" sz="3000" dirty="0" smtClean="0"/>
              <a:t> </a:t>
            </a:r>
            <a:r>
              <a:rPr lang="en-US" sz="3000" dirty="0" err="1" smtClean="0"/>
              <a:t>на</a:t>
            </a:r>
            <a:r>
              <a:rPr lang="en-US" sz="3000" dirty="0" smtClean="0"/>
              <a:t> </a:t>
            </a:r>
            <a:r>
              <a:rPr lang="en-US" sz="3000" dirty="0" err="1" smtClean="0"/>
              <a:t>мерила</a:t>
            </a:r>
            <a:r>
              <a:rPr lang="en-US" sz="3000" dirty="0" smtClean="0"/>
              <a:t> </a:t>
            </a:r>
            <a:r>
              <a:rPr lang="en-US" sz="3000" dirty="0" err="1" smtClean="0"/>
              <a:t>висину</a:t>
            </a:r>
            <a:r>
              <a:rPr lang="en-US" sz="3000" dirty="0" smtClean="0"/>
              <a:t>   </a:t>
            </a:r>
            <a:r>
              <a:rPr lang="en-US" sz="3000" dirty="0" smtClean="0">
                <a:latin typeface="Arial" charset="0"/>
              </a:rPr>
              <a:t>и </a:t>
            </a:r>
            <a:r>
              <a:rPr lang="en-US" sz="3000" dirty="0" err="1" smtClean="0">
                <a:latin typeface="Arial" charset="0"/>
              </a:rPr>
              <a:t>тумачење</a:t>
            </a:r>
            <a:r>
              <a:rPr lang="en-US" sz="3000" dirty="0" smtClean="0">
                <a:latin typeface="Arial" charset="0"/>
              </a:rPr>
              <a:t> </a:t>
            </a:r>
            <a:r>
              <a:rPr lang="en-US" sz="3000" dirty="0" err="1" smtClean="0"/>
              <a:t>перформанси</a:t>
            </a:r>
            <a:endParaRPr lang="sr-Latn-CS" sz="3000" dirty="0" smtClean="0"/>
          </a:p>
        </p:txBody>
      </p:sp>
      <p:sp>
        <p:nvSpPr>
          <p:cNvPr id="18435" name="Content Placeholder 2"/>
          <p:cNvSpPr>
            <a:spLocks noGrp="1"/>
          </p:cNvSpPr>
          <p:nvPr>
            <p:ph idx="1"/>
          </p:nvPr>
        </p:nvSpPr>
        <p:spPr/>
        <p:txBody>
          <a:bodyPr/>
          <a:lstStyle/>
          <a:p>
            <a:endParaRPr lang="sr-Cyrl-RS" sz="2800" dirty="0" smtClean="0"/>
          </a:p>
          <a:p>
            <a:r>
              <a:rPr lang="en-US" sz="2800" dirty="0" err="1" smtClean="0"/>
              <a:t>Стопа</a:t>
            </a:r>
            <a:r>
              <a:rPr lang="en-US" sz="2800" dirty="0" smtClean="0"/>
              <a:t> </a:t>
            </a:r>
            <a:r>
              <a:rPr lang="en-US" sz="2800" dirty="0" err="1" smtClean="0"/>
              <a:t>приноса</a:t>
            </a:r>
            <a:r>
              <a:rPr lang="en-US" sz="2800" dirty="0" smtClean="0"/>
              <a:t> </a:t>
            </a:r>
            <a:r>
              <a:rPr lang="en-US" sz="2800" dirty="0" err="1" smtClean="0"/>
              <a:t>на</a:t>
            </a:r>
            <a:r>
              <a:rPr lang="en-US" sz="2800" dirty="0" smtClean="0"/>
              <a:t> </a:t>
            </a:r>
            <a:r>
              <a:rPr lang="en-US" sz="2800" dirty="0" err="1" smtClean="0"/>
              <a:t>сопствени</a:t>
            </a:r>
            <a:r>
              <a:rPr lang="en-US" sz="2800" dirty="0" smtClean="0"/>
              <a:t> </a:t>
            </a:r>
            <a:r>
              <a:rPr lang="en-US" sz="2800" dirty="0" err="1" smtClean="0"/>
              <a:t>капитал</a:t>
            </a:r>
            <a:endParaRPr lang="en-US" sz="2800" dirty="0" smtClean="0"/>
          </a:p>
          <a:p>
            <a:endParaRPr lang="sr-Cyrl-RS" sz="2800" dirty="0" smtClean="0"/>
          </a:p>
          <a:p>
            <a:r>
              <a:rPr lang="en-US" sz="2800" dirty="0" err="1" smtClean="0"/>
              <a:t>Зарада</a:t>
            </a:r>
            <a:r>
              <a:rPr lang="en-US" sz="2800" dirty="0" smtClean="0"/>
              <a:t> </a:t>
            </a:r>
            <a:r>
              <a:rPr lang="en-US" sz="2800" dirty="0" err="1" smtClean="0"/>
              <a:t>по</a:t>
            </a:r>
            <a:r>
              <a:rPr lang="en-US" sz="2800" dirty="0" smtClean="0"/>
              <a:t> </a:t>
            </a:r>
            <a:r>
              <a:rPr lang="en-US" sz="2800" dirty="0" err="1" smtClean="0"/>
              <a:t>акцији</a:t>
            </a:r>
            <a:endParaRPr lang="en-US" sz="2800" dirty="0" smtClean="0"/>
          </a:p>
          <a:p>
            <a:endParaRPr lang="sr-Cyrl-RS" sz="2800" dirty="0" smtClean="0"/>
          </a:p>
          <a:p>
            <a:r>
              <a:rPr lang="en-US" sz="2800" dirty="0" err="1" smtClean="0"/>
              <a:t>Стопа</a:t>
            </a:r>
            <a:r>
              <a:rPr lang="en-US" sz="2800" dirty="0" smtClean="0"/>
              <a:t> </a:t>
            </a:r>
            <a:r>
              <a:rPr lang="en-US" sz="2800" dirty="0" err="1" smtClean="0"/>
              <a:t>задужености</a:t>
            </a:r>
            <a:r>
              <a:rPr lang="en-US" sz="2800" dirty="0" smtClean="0"/>
              <a:t> </a:t>
            </a:r>
          </a:p>
          <a:p>
            <a:endParaRPr lang="sr-Cyrl-RS" sz="2800" dirty="0" smtClean="0"/>
          </a:p>
          <a:p>
            <a:r>
              <a:rPr lang="en-US" sz="2800" dirty="0" err="1" smtClean="0"/>
              <a:t>Стопа</a:t>
            </a:r>
            <a:r>
              <a:rPr lang="en-US" sz="2800" dirty="0" smtClean="0"/>
              <a:t> </a:t>
            </a:r>
            <a:r>
              <a:rPr lang="en-US" sz="2800" dirty="0" err="1" smtClean="0"/>
              <a:t>покрића</a:t>
            </a:r>
            <a:r>
              <a:rPr lang="en-US" sz="2800" dirty="0" smtClean="0"/>
              <a:t> </a:t>
            </a:r>
            <a:r>
              <a:rPr lang="en-US" sz="2800" dirty="0" err="1" smtClean="0"/>
              <a:t>добити</a:t>
            </a:r>
            <a:r>
              <a:rPr lang="en-US" sz="2800" dirty="0" smtClean="0"/>
              <a:t> </a:t>
            </a:r>
            <a:r>
              <a:rPr lang="en-US" sz="2800" dirty="0" err="1" smtClean="0"/>
              <a:t>нето</a:t>
            </a:r>
            <a:r>
              <a:rPr lang="en-US" sz="2800" dirty="0" smtClean="0"/>
              <a:t> </a:t>
            </a:r>
            <a:r>
              <a:rPr lang="en-US" sz="2800" dirty="0" err="1" smtClean="0"/>
              <a:t>готовином</a:t>
            </a:r>
            <a:endParaRPr lang="sr-Latn-CS" sz="2800" dirty="0" smtClean="0"/>
          </a:p>
        </p:txBody>
      </p:sp>
      <p:sp>
        <p:nvSpPr>
          <p:cNvPr id="18436" name="Slide Number Placeholder 3"/>
          <p:cNvSpPr>
            <a:spLocks noGrp="1"/>
          </p:cNvSpPr>
          <p:nvPr>
            <p:ph type="sldNum" sz="quarter" idx="12"/>
          </p:nvPr>
        </p:nvSpPr>
        <p:spPr>
          <a:noFill/>
        </p:spPr>
        <p:txBody>
          <a:bodyPr/>
          <a:lstStyle/>
          <a:p>
            <a:fld id="{8E2905D2-ACAA-48A7-9D4A-AF4F938795AD}" type="slidenum">
              <a:rPr lang="en-US" smtClean="0"/>
              <a:pPr/>
              <a:t>8</a:t>
            </a:fld>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Стопа приноса на сопствени капитал</a:t>
            </a:r>
            <a:endParaRPr lang="en-US" dirty="0"/>
          </a:p>
        </p:txBody>
      </p:sp>
      <p:sp>
        <p:nvSpPr>
          <p:cNvPr id="3" name="Content Placeholder 2"/>
          <p:cNvSpPr>
            <a:spLocks noGrp="1"/>
          </p:cNvSpPr>
          <p:nvPr>
            <p:ph idx="1"/>
          </p:nvPr>
        </p:nvSpPr>
        <p:spPr/>
        <p:txBody>
          <a:bodyPr>
            <a:normAutofit fontScale="85000" lnSpcReduction="20000"/>
          </a:bodyPr>
          <a:lstStyle/>
          <a:p>
            <a:r>
              <a:rPr lang="sr-Cyrl-RS" dirty="0" smtClean="0"/>
              <a:t>Начин утврђивања ових стопа је под доминантним утицајем компоненти капитала чију успешност треба мерити. </a:t>
            </a:r>
            <a:endParaRPr lang="en-US" dirty="0" smtClean="0"/>
          </a:p>
          <a:p>
            <a:r>
              <a:rPr lang="sr-Cyrl-RS" dirty="0" smtClean="0"/>
              <a:t>Ако је циљ мерити успешност сопственог капитала којег чине улози власника и задржана добит онда се као мера успешности мора одабрати резултат који се утврђује у рачуноводству историјских трансакција. Њиховим сучељавањем добиће се низ мерила перформански која су позната и као традиционални показатељи успешности. Она потпуно одговарају концепту историјског трошка.</a:t>
            </a:r>
            <a:endParaRPr lang="en-US"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142</TotalTime>
  <Words>1261</Words>
  <Application>Microsoft Office PowerPoint</Application>
  <PresentationFormat>On-screen Show (4:3)</PresentationFormat>
  <Paragraphs>174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Foundry</vt:lpstr>
      <vt:lpstr>Последице примене фер вредности на висину и поузданост перформанси извештајних ентитета</vt:lpstr>
      <vt:lpstr> 3.Утицај фер вредности на поузданост мерила перформанси  </vt:lpstr>
      <vt:lpstr>Утицај фер вредности на мерила висину и тумачење перформанси </vt:lpstr>
      <vt:lpstr>Утицај фер вредности на мерила висину и тумачење перформанси </vt:lpstr>
      <vt:lpstr>Који добитак је мера успешности?</vt:lpstr>
      <vt:lpstr>Који добитак је мера успешности?</vt:lpstr>
      <vt:lpstr>Утицај фер вредности на мерила висину и тумачење перформанси </vt:lpstr>
      <vt:lpstr>Утицај фер вредности на мерила висину   и тумачење перформанси</vt:lpstr>
      <vt:lpstr>Стопа приноса на сопствени капитал</vt:lpstr>
      <vt:lpstr>Стопа приноса на сопствени капитал</vt:lpstr>
      <vt:lpstr>Стопа приноса на сопствени капитал</vt:lpstr>
      <vt:lpstr>Утицај фер вредности на мерила висину и тумачење перформанси</vt:lpstr>
      <vt:lpstr>Утицај фер вредности на мерила висину и тумачење перформанси</vt:lpstr>
      <vt:lpstr>Утицај фер вредности на мерила висинe и тумачење перформанси</vt:lpstr>
      <vt:lpstr>Исказна моћ стопе приноса на сопствени и укупан капитал</vt:lpstr>
      <vt:lpstr>Зарада по акцији</vt:lpstr>
      <vt:lpstr>Утицај фер вредности на мерила висину и тумачење перформанси</vt:lpstr>
      <vt:lpstr>Зарада по акцији</vt:lpstr>
      <vt:lpstr>Стопа покрића добитка нето готовином</vt:lpstr>
      <vt:lpstr> Стопа задужености</vt:lpstr>
      <vt:lpstr>Закључак</vt:lpstr>
      <vt:lpstr>Изазови примене фер вредности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Kata Skaric</dc:creator>
  <cp:lastModifiedBy>Kata Skaric</cp:lastModifiedBy>
  <cp:revision>13</cp:revision>
  <dcterms:created xsi:type="dcterms:W3CDTF">2012-07-05T11:06:21Z</dcterms:created>
  <dcterms:modified xsi:type="dcterms:W3CDTF">2012-07-05T13:29:15Z</dcterms:modified>
</cp:coreProperties>
</file>