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3"/>
  </p:notesMasterIdLst>
  <p:sldIdLst>
    <p:sldId id="256" r:id="rId2"/>
    <p:sldId id="261" r:id="rId3"/>
    <p:sldId id="262" r:id="rId4"/>
    <p:sldId id="263" r:id="rId5"/>
    <p:sldId id="264" r:id="rId6"/>
    <p:sldId id="265" r:id="rId7"/>
    <p:sldId id="266" r:id="rId8"/>
    <p:sldId id="268" r:id="rId9"/>
    <p:sldId id="267" r:id="rId10"/>
    <p:sldId id="269" r:id="rId11"/>
    <p:sldId id="270" r:id="rId12"/>
    <p:sldId id="257" r:id="rId13"/>
    <p:sldId id="271" r:id="rId14"/>
    <p:sldId id="258" r:id="rId15"/>
    <p:sldId id="260" r:id="rId16"/>
    <p:sldId id="272" r:id="rId17"/>
    <p:sldId id="273" r:id="rId18"/>
    <p:sldId id="274" r:id="rId19"/>
    <p:sldId id="275" r:id="rId20"/>
    <p:sldId id="276" r:id="rId21"/>
    <p:sldId id="284" r:id="rId22"/>
    <p:sldId id="285" r:id="rId23"/>
    <p:sldId id="286" r:id="rId24"/>
    <p:sldId id="287" r:id="rId25"/>
    <p:sldId id="277" r:id="rId26"/>
    <p:sldId id="278" r:id="rId27"/>
    <p:sldId id="279" r:id="rId28"/>
    <p:sldId id="280" r:id="rId29"/>
    <p:sldId id="283" r:id="rId30"/>
    <p:sldId id="281" r:id="rId31"/>
    <p:sldId id="282" r:id="rId32"/>
    <p:sldId id="288" r:id="rId33"/>
    <p:sldId id="289" r:id="rId34"/>
    <p:sldId id="290" r:id="rId35"/>
    <p:sldId id="291" r:id="rId36"/>
    <p:sldId id="292" r:id="rId37"/>
    <p:sldId id="293" r:id="rId38"/>
    <p:sldId id="294" r:id="rId39"/>
    <p:sldId id="297" r:id="rId40"/>
    <p:sldId id="298" r:id="rId41"/>
    <p:sldId id="303" r:id="rId42"/>
    <p:sldId id="299" r:id="rId43"/>
    <p:sldId id="300" r:id="rId44"/>
    <p:sldId id="301" r:id="rId45"/>
    <p:sldId id="302" r:id="rId46"/>
    <p:sldId id="304" r:id="rId47"/>
    <p:sldId id="296" r:id="rId48"/>
    <p:sldId id="305" r:id="rId49"/>
    <p:sldId id="306" r:id="rId50"/>
    <p:sldId id="307" r:id="rId51"/>
    <p:sldId id="308" r:id="rId5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5" d="100"/>
          <a:sy n="75" d="100"/>
        </p:scale>
        <p:origin x="-1140" y="7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9199EF8-71D0-428A-A808-3947F83D7527}" type="datetimeFigureOut">
              <a:rPr lang="en-US" smtClean="0"/>
              <a:pPr/>
              <a:t>7/8/2012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C1884C8-0876-4F1E-BD58-231A9867A278}"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62ABF16A-9EF2-4DB6-8728-8A1DC23407A4}" type="datetime1">
              <a:rPr lang="en-US" smtClean="0"/>
              <a:pPr/>
              <a:t>7/8/2012</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EE19053A-FF2E-42F5-86BE-F314680E42B5}" type="slidenum">
              <a:rPr lang="en-US" smtClean="0"/>
              <a:pPr/>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D8D91A3-F43F-48A7-9879-43F552E28143}" type="datetime1">
              <a:rPr lang="en-US" smtClean="0"/>
              <a:pPr/>
              <a:t>7/8/2012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19053A-FF2E-42F5-86BE-F314680E42B5}"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EE19053A-FF2E-42F5-86BE-F314680E42B5}" type="slidenum">
              <a:rPr lang="en-US" smtClean="0"/>
              <a:pPr/>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7622289-55C2-4848-A330-7B13C08EA43D}" type="datetime1">
              <a:rPr lang="en-US" smtClean="0"/>
              <a:pPr/>
              <a:t>7/8/2012</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64B8BBD2-C6F4-4121-A525-BF5E48987DA8}" type="datetime1">
              <a:rPr lang="en-US" smtClean="0"/>
              <a:pPr/>
              <a:t>7/8/2012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EE19053A-FF2E-42F5-86BE-F314680E42B5}" type="slidenum">
              <a:rPr lang="en-US" smtClean="0"/>
              <a:pPr/>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0BD3060A-82A1-44FB-9D4C-6783B63FCA0F}" type="datetime1">
              <a:rPr lang="en-US" smtClean="0"/>
              <a:pPr/>
              <a:t>7/8/2012</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EE19053A-FF2E-42F5-86BE-F314680E42B5}" type="slidenum">
              <a:rPr lang="en-US" smtClean="0"/>
              <a:pPr/>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13E1A2F2-BC73-4E45-9F8F-0FF3DD9D5C1C}" type="datetime1">
              <a:rPr lang="en-US" smtClean="0"/>
              <a:pPr/>
              <a:t>7/8/2012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19053A-FF2E-42F5-86BE-F314680E42B5}" type="slidenum">
              <a:rPr lang="en-US" smtClean="0"/>
              <a:pPr/>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1669C03A-20B3-493C-A859-AB2EE8BC79F6}" type="datetime1">
              <a:rPr lang="en-US" smtClean="0"/>
              <a:pPr/>
              <a:t>7/8/2012</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EE19053A-FF2E-42F5-86BE-F314680E42B5}" type="slidenum">
              <a:rPr lang="en-US" smtClean="0"/>
              <a:pPr/>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3D07F37-523A-4DB3-9286-49B32ABA85D2}" type="datetime1">
              <a:rPr lang="en-US" smtClean="0"/>
              <a:pPr/>
              <a:t>7/8/2012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EE19053A-FF2E-42F5-86BE-F314680E42B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2AE5919D-71AA-4FFA-9A11-1B0417C70747}" type="datetime1">
              <a:rPr lang="en-US" smtClean="0"/>
              <a:pPr/>
              <a:t>7/8/2012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EE19053A-FF2E-42F5-86BE-F314680E42B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EE19053A-FF2E-42F5-86BE-F314680E42B5}" type="slidenum">
              <a:rPr lang="en-US" smtClean="0"/>
              <a:pPr/>
              <a:t>‹#›</a:t>
            </a:fld>
            <a:endParaRPr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51253BBC-B8C5-4DB3-A74E-7572EEC3AAAB}" type="datetime1">
              <a:rPr lang="en-US" smtClean="0"/>
              <a:pPr/>
              <a:t>7/8/2012</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EE19053A-FF2E-42F5-86BE-F314680E42B5}" type="slidenum">
              <a:rPr lang="en-US" smtClean="0"/>
              <a:pPr/>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2590999C-13EF-4E7F-BD46-0A1EDF78725A}" type="datetime1">
              <a:rPr lang="en-US" smtClean="0"/>
              <a:pPr/>
              <a:t>7/8/2012</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1B182ADC-5205-40C1-9A5E-868CA6E1130D}" type="datetime1">
              <a:rPr lang="en-US" smtClean="0"/>
              <a:pPr/>
              <a:t>7/8/2012</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EE19053A-FF2E-42F5-86BE-F314680E42B5}" type="slidenum">
              <a:rPr lang="en-US" smtClean="0"/>
              <a:pPr/>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sr-Cyrl-RS" dirty="0" smtClean="0">
              <a:solidFill>
                <a:schemeClr val="tx1"/>
              </a:solidFill>
            </a:endParaRPr>
          </a:p>
          <a:p>
            <a:endParaRPr lang="sr-Cyrl-RS" dirty="0" smtClean="0">
              <a:solidFill>
                <a:schemeClr val="tx1"/>
              </a:solidFill>
            </a:endParaRPr>
          </a:p>
          <a:p>
            <a:r>
              <a:rPr lang="sr-Cyrl-RS" dirty="0" smtClean="0">
                <a:solidFill>
                  <a:schemeClr val="tx1"/>
                </a:solidFill>
              </a:rPr>
              <a:t>Ката Шкарић Јовановић</a:t>
            </a:r>
            <a:endParaRPr lang="en-US" dirty="0">
              <a:solidFill>
                <a:schemeClr val="tx1"/>
              </a:solidFill>
            </a:endParaRPr>
          </a:p>
        </p:txBody>
      </p:sp>
      <p:sp>
        <p:nvSpPr>
          <p:cNvPr id="4" name="Slide Number Placeholder 3"/>
          <p:cNvSpPr>
            <a:spLocks noGrp="1"/>
          </p:cNvSpPr>
          <p:nvPr>
            <p:ph type="sldNum" sz="quarter" idx="12"/>
          </p:nvPr>
        </p:nvSpPr>
        <p:spPr/>
        <p:txBody>
          <a:bodyPr/>
          <a:lstStyle/>
          <a:p>
            <a:fld id="{EE19053A-FF2E-42F5-86BE-F314680E42B5}" type="slidenum">
              <a:rPr lang="en-US" smtClean="0"/>
              <a:pPr/>
              <a:t>1</a:t>
            </a:fld>
            <a:endParaRPr lang="en-US"/>
          </a:p>
        </p:txBody>
      </p:sp>
      <p:sp>
        <p:nvSpPr>
          <p:cNvPr id="2" name="Title 1"/>
          <p:cNvSpPr>
            <a:spLocks noGrp="1"/>
          </p:cNvSpPr>
          <p:nvPr>
            <p:ph type="ctrTitle"/>
          </p:nvPr>
        </p:nvSpPr>
        <p:spPr/>
        <p:txBody>
          <a:bodyPr>
            <a:normAutofit fontScale="90000"/>
          </a:bodyPr>
          <a:lstStyle/>
          <a:p>
            <a:r>
              <a:rPr lang="sr-Cyrl-RS" dirty="0" smtClean="0">
                <a:solidFill>
                  <a:schemeClr val="tx1"/>
                </a:solidFill>
                <a:latin typeface="Times New Roman" pitchFamily="18" charset="0"/>
                <a:cs typeface="Times New Roman" pitchFamily="18" charset="0"/>
              </a:rPr>
              <a:t>Обезвређење финансијских средстава којима се управља у отворено портфолију</a:t>
            </a:r>
            <a:endParaRPr lang="en-US" dirty="0">
              <a:solidFill>
                <a:schemeClr val="tx1"/>
              </a:solidFill>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tabLst>
                <a:tab pos="284163" algn="l"/>
              </a:tabLst>
            </a:pPr>
            <a:r>
              <a:rPr lang="sr-Cyrl-CS" dirty="0" smtClean="0"/>
              <a:t> </a:t>
            </a:r>
            <a:r>
              <a:rPr lang="sr-Cyrl-CS" sz="3100" dirty="0" smtClean="0"/>
              <a:t>Примери објективних доказа  да  је дошло до обезвређења  финансијских средстава  у МРС-39.59 наводе се:</a:t>
            </a:r>
            <a:endParaRPr lang="en-US" sz="3100" dirty="0"/>
          </a:p>
        </p:txBody>
      </p:sp>
      <p:sp>
        <p:nvSpPr>
          <p:cNvPr id="4" name="Slide Number Placeholder 3"/>
          <p:cNvSpPr>
            <a:spLocks noGrp="1"/>
          </p:cNvSpPr>
          <p:nvPr>
            <p:ph type="sldNum" sz="quarter" idx="12"/>
          </p:nvPr>
        </p:nvSpPr>
        <p:spPr/>
        <p:txBody>
          <a:bodyPr/>
          <a:lstStyle/>
          <a:p>
            <a:fld id="{EE19053A-FF2E-42F5-86BE-F314680E42B5}" type="slidenum">
              <a:rPr lang="en-US" smtClean="0"/>
              <a:pPr/>
              <a:t>10</a:t>
            </a:fld>
            <a:endParaRPr lang="en-US"/>
          </a:p>
        </p:txBody>
      </p:sp>
      <p:sp>
        <p:nvSpPr>
          <p:cNvPr id="3" name="Content Placeholder 2"/>
          <p:cNvSpPr>
            <a:spLocks noGrp="1"/>
          </p:cNvSpPr>
          <p:nvPr>
            <p:ph sz="quarter" idx="1"/>
          </p:nvPr>
        </p:nvSpPr>
        <p:spPr/>
        <p:txBody>
          <a:bodyPr>
            <a:normAutofit/>
          </a:bodyPr>
          <a:lstStyle/>
          <a:p>
            <a:pPr lvl="0"/>
            <a:r>
              <a:rPr lang="sr-Cyrl-CS" dirty="0" smtClean="0">
                <a:latin typeface="Times New Roman" pitchFamily="18" charset="0"/>
                <a:cs typeface="Times New Roman" pitchFamily="18" charset="0"/>
              </a:rPr>
              <a:t>на основу  уочљивих знакова, чак и онда када смањење не може бити идентификовано код појединачних средстава која групу  чине, укључујући:</a:t>
            </a:r>
            <a:endParaRPr lang="en-US" dirty="0" smtClean="0">
              <a:latin typeface="Times New Roman" pitchFamily="18" charset="0"/>
              <a:cs typeface="Times New Roman" pitchFamily="18" charset="0"/>
            </a:endParaRPr>
          </a:p>
          <a:p>
            <a:pPr lvl="0"/>
            <a:r>
              <a:rPr lang="sr-Cyrl-CS" dirty="0" smtClean="0">
                <a:latin typeface="Times New Roman" pitchFamily="18" charset="0"/>
                <a:cs typeface="Times New Roman" pitchFamily="18" charset="0"/>
              </a:rPr>
              <a:t>погоршање ликвидности  дужника  који групу  чине;</a:t>
            </a:r>
            <a:endParaRPr lang="en-US" dirty="0" smtClean="0">
              <a:latin typeface="Times New Roman" pitchFamily="18" charset="0"/>
              <a:cs typeface="Times New Roman" pitchFamily="18" charset="0"/>
            </a:endParaRPr>
          </a:p>
          <a:p>
            <a:pPr lvl="0"/>
            <a:r>
              <a:rPr lang="sr-Cyrl-CS" dirty="0" smtClean="0">
                <a:latin typeface="Times New Roman" pitchFamily="18" charset="0"/>
                <a:cs typeface="Times New Roman" pitchFamily="18" charset="0"/>
              </a:rPr>
              <a:t>погоршање   националних и  локалних економских услова који  су у  вези  са измиривањем обавеза дужника  које чине групу</a:t>
            </a:r>
            <a:endParaRPr lang="en-US" dirty="0">
              <a:latin typeface="Times New Roman" pitchFamily="18" charset="0"/>
              <a:cs typeface="Times New Roman"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dirty="0" smtClean="0"/>
              <a:t>Додатни услови за признавање обезвређења</a:t>
            </a:r>
            <a:endParaRPr lang="en-US" dirty="0"/>
          </a:p>
        </p:txBody>
      </p:sp>
      <p:sp>
        <p:nvSpPr>
          <p:cNvPr id="4" name="Slide Number Placeholder 3"/>
          <p:cNvSpPr>
            <a:spLocks noGrp="1"/>
          </p:cNvSpPr>
          <p:nvPr>
            <p:ph type="sldNum" sz="quarter" idx="12"/>
          </p:nvPr>
        </p:nvSpPr>
        <p:spPr/>
        <p:txBody>
          <a:bodyPr/>
          <a:lstStyle/>
          <a:p>
            <a:fld id="{EE19053A-FF2E-42F5-86BE-F314680E42B5}" type="slidenum">
              <a:rPr lang="en-US" smtClean="0"/>
              <a:pPr/>
              <a:t>11</a:t>
            </a:fld>
            <a:endParaRPr lang="en-US"/>
          </a:p>
        </p:txBody>
      </p:sp>
      <p:sp>
        <p:nvSpPr>
          <p:cNvPr id="3" name="Content Placeholder 2"/>
          <p:cNvSpPr>
            <a:spLocks noGrp="1"/>
          </p:cNvSpPr>
          <p:nvPr>
            <p:ph sz="quarter" idx="1"/>
          </p:nvPr>
        </p:nvSpPr>
        <p:spPr/>
        <p:txBody>
          <a:bodyPr/>
          <a:lstStyle/>
          <a:p>
            <a:r>
              <a:rPr lang="sr-Cyrl-CS" dirty="0" smtClean="0">
                <a:latin typeface="Times New Roman" pitchFamily="18" charset="0"/>
                <a:cs typeface="Times New Roman" pitchFamily="18" charset="0"/>
              </a:rPr>
              <a:t>Настанак неког од поменутих догађаја, сам по себи не сматра се  довољним  за  признавање губитака, ако није  могуће кватификовати његов утицај на очекиване новчане  токове у будућности.</a:t>
            </a:r>
          </a:p>
          <a:p>
            <a:r>
              <a:rPr lang="sr-Cyrl-CS" dirty="0" smtClean="0">
                <a:latin typeface="Times New Roman" pitchFamily="18" charset="0"/>
                <a:cs typeface="Times New Roman" pitchFamily="18" charset="0"/>
              </a:rPr>
              <a:t>Осим тога  за докази о томе да је  до  обезвређења  дошло  морају бити потврђени  и  другим  доказима. </a:t>
            </a:r>
            <a:endParaRPr lang="en-US" dirty="0">
              <a:latin typeface="Times New Roman" pitchFamily="18" charset="0"/>
              <a:cs typeface="Times New Roman"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dirty="0" smtClean="0"/>
              <a:t>Критике које се упућују утврђивању обезвређења према МРС 39</a:t>
            </a:r>
            <a:endParaRPr lang="en-US" dirty="0"/>
          </a:p>
        </p:txBody>
      </p:sp>
      <p:sp>
        <p:nvSpPr>
          <p:cNvPr id="4" name="Slide Number Placeholder 3"/>
          <p:cNvSpPr>
            <a:spLocks noGrp="1"/>
          </p:cNvSpPr>
          <p:nvPr>
            <p:ph type="sldNum" sz="quarter" idx="12"/>
          </p:nvPr>
        </p:nvSpPr>
        <p:spPr/>
        <p:txBody>
          <a:bodyPr/>
          <a:lstStyle/>
          <a:p>
            <a:fld id="{EE19053A-FF2E-42F5-86BE-F314680E42B5}" type="slidenum">
              <a:rPr lang="en-US" smtClean="0"/>
              <a:pPr/>
              <a:t>12</a:t>
            </a:fld>
            <a:endParaRPr lang="en-US"/>
          </a:p>
        </p:txBody>
      </p:sp>
      <p:sp>
        <p:nvSpPr>
          <p:cNvPr id="3" name="Content Placeholder 2"/>
          <p:cNvSpPr>
            <a:spLocks noGrp="1"/>
          </p:cNvSpPr>
          <p:nvPr>
            <p:ph sz="quarter" idx="1"/>
          </p:nvPr>
        </p:nvSpPr>
        <p:spPr/>
        <p:txBody>
          <a:bodyPr>
            <a:normAutofit/>
          </a:bodyPr>
          <a:lstStyle/>
          <a:p>
            <a:r>
              <a:rPr lang="sr-Cyrl-RS" dirty="0" smtClean="0">
                <a:latin typeface="Times New Roman" pitchFamily="18" charset="0"/>
                <a:cs typeface="Times New Roman" pitchFamily="18" charset="0"/>
              </a:rPr>
              <a:t>Губици по основу обезвређења се признају прекасно, када су већ настали.</a:t>
            </a:r>
          </a:p>
          <a:p>
            <a:r>
              <a:rPr lang="sr-Cyrl-RS" dirty="0" smtClean="0">
                <a:latin typeface="Times New Roman" pitchFamily="18" charset="0"/>
                <a:cs typeface="Times New Roman" pitchFamily="18" charset="0"/>
              </a:rPr>
              <a:t>Овај модел утврђивања губитака од обезвређења се стога и означава као модел насталих губитака.</a:t>
            </a:r>
          </a:p>
          <a:p>
            <a:r>
              <a:rPr lang="sr-Cyrl-RS" dirty="0" smtClean="0">
                <a:latin typeface="Times New Roman" pitchFamily="18" charset="0"/>
                <a:cs typeface="Times New Roman" pitchFamily="18" charset="0"/>
              </a:rPr>
              <a:t> Последица: исказивање прецењене имовине</a:t>
            </a:r>
            <a:r>
              <a:rPr lang="sr-Cyrl-RS" dirty="0" smtClean="0"/>
              <a:t>.</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dirty="0" smtClean="0"/>
              <a:t>Критике које се упућују утврђивању обезвређења према МРС 39</a:t>
            </a:r>
            <a:endParaRPr lang="en-US" dirty="0"/>
          </a:p>
        </p:txBody>
      </p:sp>
      <p:sp>
        <p:nvSpPr>
          <p:cNvPr id="4" name="Slide Number Placeholder 3"/>
          <p:cNvSpPr>
            <a:spLocks noGrp="1"/>
          </p:cNvSpPr>
          <p:nvPr>
            <p:ph type="sldNum" sz="quarter" idx="12"/>
          </p:nvPr>
        </p:nvSpPr>
        <p:spPr/>
        <p:txBody>
          <a:bodyPr/>
          <a:lstStyle/>
          <a:p>
            <a:fld id="{EE19053A-FF2E-42F5-86BE-F314680E42B5}" type="slidenum">
              <a:rPr lang="en-US" smtClean="0"/>
              <a:pPr/>
              <a:t>13</a:t>
            </a:fld>
            <a:endParaRPr lang="en-US"/>
          </a:p>
        </p:txBody>
      </p:sp>
      <p:sp>
        <p:nvSpPr>
          <p:cNvPr id="3" name="Content Placeholder 2"/>
          <p:cNvSpPr>
            <a:spLocks noGrp="1"/>
          </p:cNvSpPr>
          <p:nvPr>
            <p:ph sz="quarter" idx="1"/>
          </p:nvPr>
        </p:nvSpPr>
        <p:spPr/>
        <p:txBody>
          <a:bodyPr/>
          <a:lstStyle/>
          <a:p>
            <a:endParaRPr lang="sr-Cyrl-RS" dirty="0" smtClean="0"/>
          </a:p>
          <a:p>
            <a:endParaRPr lang="sr-Cyrl-RS" dirty="0" smtClean="0"/>
          </a:p>
          <a:p>
            <a:r>
              <a:rPr lang="sr-Cyrl-RS" dirty="0" smtClean="0"/>
              <a:t>Приходи од камата на обезвређене зајмове се признају врло често у високим износима у периодима пре настанка догађаја који недвосмислено указује на обезвређење.</a:t>
            </a:r>
          </a:p>
          <a:p>
            <a:r>
              <a:rPr lang="sr-Cyrl-RS" dirty="0" smtClean="0"/>
              <a:t>Последица: исказивање нерално високог резулата</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sr-Cyrl-RS" sz="3200" dirty="0" smtClean="0"/>
              <a:t>Пример за критику модела признавања губитака по настанку критичног догађаја</a:t>
            </a:r>
            <a:endParaRPr lang="en-US" sz="3200" dirty="0"/>
          </a:p>
        </p:txBody>
      </p:sp>
      <p:sp>
        <p:nvSpPr>
          <p:cNvPr id="4" name="Slide Number Placeholder 3"/>
          <p:cNvSpPr>
            <a:spLocks noGrp="1"/>
          </p:cNvSpPr>
          <p:nvPr>
            <p:ph type="sldNum" sz="quarter" idx="12"/>
          </p:nvPr>
        </p:nvSpPr>
        <p:spPr/>
        <p:txBody>
          <a:bodyPr/>
          <a:lstStyle/>
          <a:p>
            <a:fld id="{EE19053A-FF2E-42F5-86BE-F314680E42B5}" type="slidenum">
              <a:rPr lang="en-US" smtClean="0"/>
              <a:pPr/>
              <a:t>14</a:t>
            </a:fld>
            <a:endParaRPr lang="en-US"/>
          </a:p>
        </p:txBody>
      </p:sp>
      <p:sp>
        <p:nvSpPr>
          <p:cNvPr id="3" name="Content Placeholder 2"/>
          <p:cNvSpPr>
            <a:spLocks noGrp="1"/>
          </p:cNvSpPr>
          <p:nvPr>
            <p:ph sz="quarter" idx="1"/>
          </p:nvPr>
        </p:nvSpPr>
        <p:spPr/>
        <p:txBody>
          <a:bodyPr>
            <a:normAutofit/>
          </a:bodyPr>
          <a:lstStyle/>
          <a:p>
            <a:r>
              <a:rPr lang="sr-Cyrl-RS" dirty="0" smtClean="0">
                <a:latin typeface="Times New Roman" pitchFamily="18" charset="0"/>
                <a:cs typeface="Times New Roman" pitchFamily="18" charset="0"/>
              </a:rPr>
              <a:t>Ако банка има портфолио зајмова који износе 70 мил. КМ који су иницијално признати 1. 1. 2011. године. Уговорене камате на сваки од зајмова износе 6%. Иако се очекује да ће због кредитних губитака стопа поврата на портфолио зајмова бити 3,5% будући да критични догађај није настао зајмови се признају у висини од 70 мил. КМ а приходи од камате  у висини од 4,2 мил</a:t>
            </a:r>
            <a:r>
              <a:rPr lang="sr-Cyrl-RS" dirty="0" smtClean="0"/>
              <a:t>.</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smtClean="0"/>
              <a:t>Модел очекиваних губитака</a:t>
            </a:r>
            <a:endParaRPr lang="en-US" dirty="0"/>
          </a:p>
        </p:txBody>
      </p:sp>
      <p:sp>
        <p:nvSpPr>
          <p:cNvPr id="4" name="Slide Number Placeholder 3"/>
          <p:cNvSpPr>
            <a:spLocks noGrp="1"/>
          </p:cNvSpPr>
          <p:nvPr>
            <p:ph type="sldNum" sz="quarter" idx="12"/>
          </p:nvPr>
        </p:nvSpPr>
        <p:spPr/>
        <p:txBody>
          <a:bodyPr/>
          <a:lstStyle/>
          <a:p>
            <a:fld id="{EE19053A-FF2E-42F5-86BE-F314680E42B5}" type="slidenum">
              <a:rPr lang="en-US" smtClean="0"/>
              <a:pPr/>
              <a:t>15</a:t>
            </a:fld>
            <a:endParaRPr lang="en-US"/>
          </a:p>
        </p:txBody>
      </p:sp>
      <p:sp>
        <p:nvSpPr>
          <p:cNvPr id="3" name="Content Placeholder 2"/>
          <p:cNvSpPr>
            <a:spLocks noGrp="1"/>
          </p:cNvSpPr>
          <p:nvPr>
            <p:ph sz="quarter" idx="1"/>
          </p:nvPr>
        </p:nvSpPr>
        <p:spPr/>
        <p:txBody>
          <a:bodyPr/>
          <a:lstStyle/>
          <a:p>
            <a:r>
              <a:rPr lang="sr-Cyrl-RS" dirty="0" smtClean="0"/>
              <a:t>Наведене слабости  Модела насталих губитака су навеле Циљ је да губици по основу кредитног ризика буду признати и пре но што настане критични догађај. То би пружило реалнију слику од резулату и имовини банака. </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smtClean="0"/>
              <a:t>Модел очекиваних губитака</a:t>
            </a:r>
            <a:endParaRPr lang="en-US" dirty="0"/>
          </a:p>
        </p:txBody>
      </p:sp>
      <p:sp>
        <p:nvSpPr>
          <p:cNvPr id="4" name="Slide Number Placeholder 3"/>
          <p:cNvSpPr>
            <a:spLocks noGrp="1"/>
          </p:cNvSpPr>
          <p:nvPr>
            <p:ph type="sldNum" sz="quarter" idx="12"/>
          </p:nvPr>
        </p:nvSpPr>
        <p:spPr/>
        <p:txBody>
          <a:bodyPr/>
          <a:lstStyle/>
          <a:p>
            <a:fld id="{EE19053A-FF2E-42F5-86BE-F314680E42B5}" type="slidenum">
              <a:rPr lang="en-US" smtClean="0"/>
              <a:pPr/>
              <a:t>16</a:t>
            </a:fld>
            <a:endParaRPr lang="en-US"/>
          </a:p>
        </p:txBody>
      </p:sp>
      <p:sp>
        <p:nvSpPr>
          <p:cNvPr id="3" name="Content Placeholder 2"/>
          <p:cNvSpPr>
            <a:spLocks noGrp="1"/>
          </p:cNvSpPr>
          <p:nvPr>
            <p:ph sz="quarter" idx="1"/>
          </p:nvPr>
        </p:nvSpPr>
        <p:spPr/>
        <p:txBody>
          <a:bodyPr/>
          <a:lstStyle/>
          <a:p>
            <a:r>
              <a:rPr lang="sr-Cyrl-RS" dirty="0" smtClean="0">
                <a:latin typeface="Times New Roman" pitchFamily="18" charset="0"/>
                <a:cs typeface="Times New Roman" pitchFamily="18" charset="0"/>
              </a:rPr>
              <a:t>Наведене слабости  Модела насталих губитака су навеле</a:t>
            </a:r>
            <a:r>
              <a:rPr lang="en-US" dirty="0" smtClean="0">
                <a:latin typeface="Times New Roman" pitchFamily="18" charset="0"/>
                <a:cs typeface="Times New Roman" pitchFamily="18" charset="0"/>
              </a:rPr>
              <a:t> IASB</a:t>
            </a:r>
            <a:r>
              <a:rPr lang="sr-Cyrl-RS" dirty="0" smtClean="0">
                <a:latin typeface="Times New Roman" pitchFamily="18" charset="0"/>
                <a:cs typeface="Times New Roman" pitchFamily="18" charset="0"/>
              </a:rPr>
              <a:t> да још 2009. године у нацрт МСФИ 9 уведе Модел очекиваних губитака.</a:t>
            </a:r>
          </a:p>
          <a:p>
            <a:r>
              <a:rPr lang="sr-Cyrl-RS" dirty="0" smtClean="0">
                <a:latin typeface="Times New Roman" pitchFamily="18" charset="0"/>
                <a:cs typeface="Times New Roman" pitchFamily="18" charset="0"/>
              </a:rPr>
              <a:t>Овај модел захтева од извештајних ентитета да утврде и узму у обзир очекиване губитке по основу кредитног ризика на финансијским средствима онда када су она стечена или настала.</a:t>
            </a:r>
          </a:p>
          <a:p>
            <a:r>
              <a:rPr lang="sr-Cyrl-RS" dirty="0" smtClean="0">
                <a:latin typeface="Times New Roman" pitchFamily="18" charset="0"/>
                <a:cs typeface="Times New Roman" pitchFamily="18" charset="0"/>
              </a:rPr>
              <a:t>То значи да ће губици по основу кредитног ризика бити признати раније у односу на Модел насталих губитака.</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smtClean="0"/>
              <a:t>Циљ Модела очекиваних губитака</a:t>
            </a:r>
            <a:endParaRPr lang="en-US" dirty="0"/>
          </a:p>
        </p:txBody>
      </p:sp>
      <p:sp>
        <p:nvSpPr>
          <p:cNvPr id="3" name="Slide Number Placeholder 2"/>
          <p:cNvSpPr>
            <a:spLocks noGrp="1"/>
          </p:cNvSpPr>
          <p:nvPr>
            <p:ph type="sldNum" sz="quarter" idx="12"/>
          </p:nvPr>
        </p:nvSpPr>
        <p:spPr/>
        <p:txBody>
          <a:bodyPr/>
          <a:lstStyle/>
          <a:p>
            <a:fld id="{EE19053A-FF2E-42F5-86BE-F314680E42B5}" type="slidenum">
              <a:rPr lang="en-US" smtClean="0"/>
              <a:pPr/>
              <a:t>17</a:t>
            </a:fld>
            <a:endParaRPr lang="en-US"/>
          </a:p>
        </p:txBody>
      </p:sp>
      <p:sp>
        <p:nvSpPr>
          <p:cNvPr id="4" name="Content Placeholder 3"/>
          <p:cNvSpPr>
            <a:spLocks noGrp="1"/>
          </p:cNvSpPr>
          <p:nvPr>
            <p:ph sz="quarter" idx="1"/>
          </p:nvPr>
        </p:nvSpPr>
        <p:spPr/>
        <p:txBody>
          <a:bodyPr/>
          <a:lstStyle/>
          <a:p>
            <a:endParaRPr lang="sr-Cyrl-RS" dirty="0" smtClean="0">
              <a:latin typeface="Times New Roman" pitchFamily="18" charset="0"/>
              <a:cs typeface="Times New Roman" pitchFamily="18" charset="0"/>
            </a:endParaRPr>
          </a:p>
          <a:p>
            <a:endParaRPr lang="sr-Cyrl-RS" dirty="0" smtClean="0">
              <a:latin typeface="Times New Roman" pitchFamily="18" charset="0"/>
              <a:cs typeface="Times New Roman" pitchFamily="18" charset="0"/>
            </a:endParaRPr>
          </a:p>
          <a:p>
            <a:r>
              <a:rPr lang="sr-Cyrl-RS" dirty="0" smtClean="0">
                <a:latin typeface="Times New Roman" pitchFamily="18" charset="0"/>
                <a:cs typeface="Times New Roman" pitchFamily="18" charset="0"/>
              </a:rPr>
              <a:t>Циљ је да губици по основу кредитног ризика буду признати и пре но што настане критични догађај.</a:t>
            </a:r>
          </a:p>
          <a:p>
            <a:r>
              <a:rPr lang="sr-Cyrl-RS" dirty="0" smtClean="0">
                <a:latin typeface="Times New Roman" pitchFamily="18" charset="0"/>
                <a:cs typeface="Times New Roman" pitchFamily="18" charset="0"/>
              </a:rPr>
              <a:t>Да би се добила реалнија слика о резулату и имовини банака. </a:t>
            </a:r>
            <a:endParaRPr lang="en-US" dirty="0" smtClean="0">
              <a:latin typeface="Times New Roman" pitchFamily="18" charset="0"/>
              <a:cs typeface="Times New Roman" pitchFamily="18" charset="0"/>
            </a:endParaRPr>
          </a:p>
          <a:p>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sr-Cyrl-RS" sz="2800" dirty="0" smtClean="0"/>
              <a:t>Примена модела очекиваних губитака на </a:t>
            </a:r>
            <a:r>
              <a:rPr lang="sr-Cyrl-RS" sz="2800" dirty="0" smtClean="0">
                <a:solidFill>
                  <a:schemeClr val="tx1"/>
                </a:solidFill>
              </a:rPr>
              <a:t>отворени портфолио</a:t>
            </a:r>
            <a:endParaRPr lang="en-US" sz="2800" dirty="0">
              <a:solidFill>
                <a:schemeClr val="tx1"/>
              </a:solidFill>
            </a:endParaRPr>
          </a:p>
        </p:txBody>
      </p:sp>
      <p:sp>
        <p:nvSpPr>
          <p:cNvPr id="3" name="Slide Number Placeholder 2"/>
          <p:cNvSpPr>
            <a:spLocks noGrp="1"/>
          </p:cNvSpPr>
          <p:nvPr>
            <p:ph type="sldNum" sz="quarter" idx="12"/>
          </p:nvPr>
        </p:nvSpPr>
        <p:spPr/>
        <p:txBody>
          <a:bodyPr/>
          <a:lstStyle/>
          <a:p>
            <a:fld id="{EE19053A-FF2E-42F5-86BE-F314680E42B5}" type="slidenum">
              <a:rPr lang="en-US" smtClean="0"/>
              <a:pPr/>
              <a:t>18</a:t>
            </a:fld>
            <a:endParaRPr lang="en-US"/>
          </a:p>
        </p:txBody>
      </p:sp>
      <p:sp>
        <p:nvSpPr>
          <p:cNvPr id="4" name="Content Placeholder 3"/>
          <p:cNvSpPr>
            <a:spLocks noGrp="1"/>
          </p:cNvSpPr>
          <p:nvPr>
            <p:ph sz="quarter" idx="1"/>
          </p:nvPr>
        </p:nvSpPr>
        <p:spPr/>
        <p:txBody>
          <a:bodyPr/>
          <a:lstStyle/>
          <a:p>
            <a:endParaRPr lang="sr-Cyrl-RS" dirty="0" smtClean="0"/>
          </a:p>
          <a:p>
            <a:r>
              <a:rPr lang="sr-Cyrl-RS" dirty="0" smtClean="0"/>
              <a:t>Под отвореним портфолиом се подразумева портфолио у који се средства додају или из њега отклањају континуирано кроз стварање (емисију), куповину, продају, трансфер, отплату или отпис. </a:t>
            </a:r>
          </a:p>
          <a:p>
            <a:r>
              <a:rPr lang="sr-Cyrl-RS" dirty="0" smtClean="0"/>
              <a:t>Захтеви из Модела очекиваних губитака се примењују само на финансијска средства која се накнадно вреднују по амортизованој вредности.</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rmAutofit fontScale="90000"/>
          </a:bodyPr>
          <a:lstStyle/>
          <a:p>
            <a:r>
              <a:rPr lang="sr-Cyrl-RS" sz="3600" dirty="0" smtClean="0"/>
              <a:t/>
            </a:r>
            <a:br>
              <a:rPr lang="sr-Cyrl-RS" sz="3600" dirty="0" smtClean="0"/>
            </a:br>
            <a:r>
              <a:rPr lang="sr-Cyrl-RS" sz="3600" dirty="0" smtClean="0"/>
              <a:t/>
            </a:r>
            <a:br>
              <a:rPr lang="sr-Cyrl-RS" sz="3600" dirty="0" smtClean="0"/>
            </a:br>
            <a:r>
              <a:rPr lang="sr-Cyrl-RS" sz="3600" dirty="0" smtClean="0"/>
              <a:t/>
            </a:r>
            <a:br>
              <a:rPr lang="sr-Cyrl-RS" sz="3600" dirty="0" smtClean="0"/>
            </a:br>
            <a:r>
              <a:rPr lang="sr-Cyrl-RS" sz="3600" dirty="0" smtClean="0"/>
              <a:t/>
            </a:r>
            <a:br>
              <a:rPr lang="sr-Cyrl-RS" sz="3600" dirty="0" smtClean="0"/>
            </a:br>
            <a:r>
              <a:rPr lang="sr-Cyrl-RS" dirty="0" smtClean="0">
                <a:latin typeface="Times New Roman" pitchFamily="18" charset="0"/>
                <a:cs typeface="Times New Roman" pitchFamily="18" charset="0"/>
              </a:rPr>
              <a:t/>
            </a:r>
            <a:br>
              <a:rPr lang="sr-Cyrl-RS" dirty="0" smtClean="0">
                <a:latin typeface="Times New Roman" pitchFamily="18" charset="0"/>
                <a:cs typeface="Times New Roman" pitchFamily="18" charset="0"/>
              </a:rPr>
            </a:br>
            <a:r>
              <a:rPr lang="sr-Cyrl-RS" sz="3200" dirty="0" smtClean="0"/>
              <a:t> Примена модела очекиваних губитака на отворени портфолио</a:t>
            </a:r>
            <a:r>
              <a:rPr lang="sr-Cyrl-RS" dirty="0" smtClean="0">
                <a:latin typeface="Times New Roman" pitchFamily="18" charset="0"/>
                <a:cs typeface="Times New Roman" pitchFamily="18" charset="0"/>
              </a:rPr>
              <a:t> . </a:t>
            </a:r>
            <a:endParaRPr lang="en-US" dirty="0"/>
          </a:p>
        </p:txBody>
      </p:sp>
      <p:sp>
        <p:nvSpPr>
          <p:cNvPr id="3" name="Slide Number Placeholder 2"/>
          <p:cNvSpPr>
            <a:spLocks noGrp="1"/>
          </p:cNvSpPr>
          <p:nvPr>
            <p:ph type="sldNum" sz="quarter" idx="12"/>
          </p:nvPr>
        </p:nvSpPr>
        <p:spPr/>
        <p:txBody>
          <a:bodyPr/>
          <a:lstStyle/>
          <a:p>
            <a:fld id="{EE19053A-FF2E-42F5-86BE-F314680E42B5}" type="slidenum">
              <a:rPr lang="en-US" smtClean="0"/>
              <a:pPr/>
              <a:t>19</a:t>
            </a:fld>
            <a:endParaRPr lang="en-US"/>
          </a:p>
        </p:txBody>
      </p:sp>
      <p:sp>
        <p:nvSpPr>
          <p:cNvPr id="4" name="Content Placeholder 3"/>
          <p:cNvSpPr>
            <a:spLocks noGrp="1"/>
          </p:cNvSpPr>
          <p:nvPr>
            <p:ph sz="quarter" idx="1"/>
          </p:nvPr>
        </p:nvSpPr>
        <p:spPr/>
        <p:txBody>
          <a:bodyPr>
            <a:normAutofit/>
          </a:bodyPr>
          <a:lstStyle/>
          <a:p>
            <a:r>
              <a:rPr lang="sr-Cyrl-RS" dirty="0" smtClean="0">
                <a:latin typeface="Times New Roman" pitchFamily="18" charset="0"/>
                <a:cs typeface="Times New Roman" pitchFamily="18" charset="0"/>
              </a:rPr>
              <a:t>При управљању кредитним ризиком многе банке имају две групе средстава које надзиру на различите начине.</a:t>
            </a:r>
          </a:p>
          <a:p>
            <a:r>
              <a:rPr lang="sr-Cyrl-RS" dirty="0" smtClean="0">
                <a:latin typeface="Times New Roman" pitchFamily="18" charset="0"/>
                <a:cs typeface="Times New Roman" pitchFamily="18" charset="0"/>
              </a:rPr>
              <a:t>Пласмане који су проблематични тзв. Књига лоших пласмана (</a:t>
            </a:r>
            <a:r>
              <a:rPr lang="sr-Latn-RS" dirty="0" smtClean="0">
                <a:latin typeface="Times New Roman" pitchFamily="18" charset="0"/>
                <a:cs typeface="Times New Roman" pitchFamily="18" charset="0"/>
              </a:rPr>
              <a:t>“</a:t>
            </a:r>
            <a:r>
              <a:rPr lang="en-US" dirty="0" smtClean="0">
                <a:latin typeface="Times New Roman" pitchFamily="18" charset="0"/>
                <a:cs typeface="Times New Roman" pitchFamily="18" charset="0"/>
              </a:rPr>
              <a:t>bad book</a:t>
            </a:r>
            <a:r>
              <a:rPr lang="sr-Latn-RS" dirty="0" smtClean="0">
                <a:latin typeface="Times New Roman" pitchFamily="18" charset="0"/>
                <a:cs typeface="Times New Roman" pitchFamily="18" charset="0"/>
              </a:rPr>
              <a:t>”) </a:t>
            </a:r>
            <a:r>
              <a:rPr lang="sr-Cyrl-RS" dirty="0" smtClean="0">
                <a:latin typeface="Times New Roman" pitchFamily="18" charset="0"/>
                <a:cs typeface="Times New Roman" pitchFamily="18" charset="0"/>
              </a:rPr>
              <a:t> и књига добрих пласмана (“</a:t>
            </a:r>
            <a:r>
              <a:rPr lang="sr-Latn-RS" dirty="0" smtClean="0">
                <a:latin typeface="Times New Roman" pitchFamily="18" charset="0"/>
                <a:cs typeface="Times New Roman" pitchFamily="18" charset="0"/>
              </a:rPr>
              <a:t>good book</a:t>
            </a:r>
            <a:r>
              <a:rPr lang="sr-Cyrl-RS" dirty="0" smtClean="0">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dirty="0" smtClean="0"/>
              <a:t>Иницијално вредновање финансијских средстава</a:t>
            </a:r>
            <a:endParaRPr lang="en-US" dirty="0"/>
          </a:p>
        </p:txBody>
      </p:sp>
      <p:sp>
        <p:nvSpPr>
          <p:cNvPr id="4" name="Slide Number Placeholder 3"/>
          <p:cNvSpPr>
            <a:spLocks noGrp="1"/>
          </p:cNvSpPr>
          <p:nvPr>
            <p:ph type="sldNum" sz="quarter" idx="12"/>
          </p:nvPr>
        </p:nvSpPr>
        <p:spPr/>
        <p:txBody>
          <a:bodyPr/>
          <a:lstStyle/>
          <a:p>
            <a:fld id="{EE19053A-FF2E-42F5-86BE-F314680E42B5}" type="slidenum">
              <a:rPr lang="en-US" smtClean="0"/>
              <a:pPr/>
              <a:t>2</a:t>
            </a:fld>
            <a:endParaRPr lang="en-US"/>
          </a:p>
        </p:txBody>
      </p:sp>
      <p:sp>
        <p:nvSpPr>
          <p:cNvPr id="3" name="Content Placeholder 2"/>
          <p:cNvSpPr>
            <a:spLocks noGrp="1"/>
          </p:cNvSpPr>
          <p:nvPr>
            <p:ph sz="quarter" idx="1"/>
          </p:nvPr>
        </p:nvSpPr>
        <p:spPr/>
        <p:txBody>
          <a:bodyPr>
            <a:normAutofit/>
          </a:bodyPr>
          <a:lstStyle/>
          <a:p>
            <a:r>
              <a:rPr lang="sr-Cyrl-CS" dirty="0" smtClean="0">
                <a:latin typeface="Times New Roman" pitchFamily="18" charset="0"/>
                <a:cs typeface="Times New Roman" pitchFamily="18" charset="0"/>
              </a:rPr>
              <a:t>Иницијално се финансијска средства или финансијске обавезе признају по:</a:t>
            </a:r>
          </a:p>
          <a:p>
            <a:r>
              <a:rPr lang="sr-Cyrl-CS" dirty="0" smtClean="0">
                <a:latin typeface="Times New Roman" pitchFamily="18" charset="0"/>
                <a:cs typeface="Times New Roman" pitchFamily="18" charset="0"/>
              </a:rPr>
              <a:t> фер вредностти увећаној за трошкове трансакције који се могу директно приписати стицању или емисији, </a:t>
            </a:r>
          </a:p>
          <a:p>
            <a:r>
              <a:rPr lang="sr-Cyrl-CS" dirty="0" smtClean="0">
                <a:latin typeface="Times New Roman" pitchFamily="18" charset="0"/>
                <a:cs typeface="Times New Roman" pitchFamily="18" charset="0"/>
              </a:rPr>
              <a:t>По фер вредности без трошкова трансакције</a:t>
            </a:r>
          </a:p>
          <a:p>
            <a:pPr>
              <a:buNone/>
            </a:pPr>
            <a:r>
              <a:rPr lang="sr-Cyrl-RS" dirty="0" smtClean="0">
                <a:latin typeface="Times New Roman" pitchFamily="18" charset="0"/>
                <a:cs typeface="Times New Roman" pitchFamily="18" charset="0"/>
              </a:rPr>
              <a:t> </a:t>
            </a:r>
            <a:endParaRPr lang="en-US" dirty="0" smtClean="0">
              <a:latin typeface="Times New Roman" pitchFamily="18" charset="0"/>
              <a:cs typeface="Times New Roman" pitchFamily="18" charset="0"/>
            </a:endParaRPr>
          </a:p>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sz="3600" dirty="0" smtClean="0"/>
              <a:t>Примена модела очекиваних губитака на отворени портфолио</a:t>
            </a:r>
            <a:endParaRPr lang="en-US" dirty="0"/>
          </a:p>
        </p:txBody>
      </p:sp>
      <p:sp>
        <p:nvSpPr>
          <p:cNvPr id="3" name="Slide Number Placeholder 2"/>
          <p:cNvSpPr>
            <a:spLocks noGrp="1"/>
          </p:cNvSpPr>
          <p:nvPr>
            <p:ph type="sldNum" sz="quarter" idx="12"/>
          </p:nvPr>
        </p:nvSpPr>
        <p:spPr/>
        <p:txBody>
          <a:bodyPr/>
          <a:lstStyle/>
          <a:p>
            <a:fld id="{EE19053A-FF2E-42F5-86BE-F314680E42B5}" type="slidenum">
              <a:rPr lang="en-US" smtClean="0"/>
              <a:pPr/>
              <a:t>20</a:t>
            </a:fld>
            <a:endParaRPr lang="en-US"/>
          </a:p>
        </p:txBody>
      </p:sp>
      <p:sp>
        <p:nvSpPr>
          <p:cNvPr id="4" name="Content Placeholder 3"/>
          <p:cNvSpPr>
            <a:spLocks noGrp="1"/>
          </p:cNvSpPr>
          <p:nvPr>
            <p:ph sz="quarter" idx="1"/>
          </p:nvPr>
        </p:nvSpPr>
        <p:spPr/>
        <p:txBody>
          <a:bodyPr/>
          <a:lstStyle/>
          <a:p>
            <a:endParaRPr lang="sr-Cyrl-RS" dirty="0" smtClean="0"/>
          </a:p>
          <a:p>
            <a:r>
              <a:rPr lang="sr-Cyrl-RS" dirty="0" smtClean="0"/>
              <a:t>Пласмани који се налазе у књизи добрих пласмана се по правилу надзиру на порфолио основи, док се пласмани који су проблематични и налазе се у књизи лоших пласмана надгледају уз много више анализа и то често на индивидуалној основи.</a:t>
            </a:r>
            <a:endParaRPr lang="en-US" dirty="0" smtClean="0"/>
          </a:p>
          <a:p>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sz="3200" dirty="0" smtClean="0">
                <a:latin typeface="Times New Roman" pitchFamily="18" charset="0"/>
                <a:cs typeface="Times New Roman" pitchFamily="18" charset="0"/>
              </a:rPr>
              <a:t>Примена модела очекиваних губитака на отворени портфолио</a:t>
            </a:r>
            <a:endParaRPr lang="en-US" dirty="0">
              <a:latin typeface="Times New Roman" pitchFamily="18" charset="0"/>
              <a:cs typeface="Times New Roman" pitchFamily="18" charset="0"/>
            </a:endParaRPr>
          </a:p>
        </p:txBody>
      </p:sp>
      <p:sp>
        <p:nvSpPr>
          <p:cNvPr id="3" name="Slide Number Placeholder 2"/>
          <p:cNvSpPr>
            <a:spLocks noGrp="1"/>
          </p:cNvSpPr>
          <p:nvPr>
            <p:ph type="sldNum" sz="quarter" idx="12"/>
          </p:nvPr>
        </p:nvSpPr>
        <p:spPr/>
        <p:txBody>
          <a:bodyPr/>
          <a:lstStyle/>
          <a:p>
            <a:fld id="{EE19053A-FF2E-42F5-86BE-F314680E42B5}" type="slidenum">
              <a:rPr lang="en-US" smtClean="0"/>
              <a:pPr/>
              <a:t>21</a:t>
            </a:fld>
            <a:endParaRPr lang="en-US"/>
          </a:p>
        </p:txBody>
      </p:sp>
      <p:sp>
        <p:nvSpPr>
          <p:cNvPr id="4" name="Content Placeholder 3"/>
          <p:cNvSpPr>
            <a:spLocks noGrp="1"/>
          </p:cNvSpPr>
          <p:nvPr>
            <p:ph sz="quarter" idx="1"/>
          </p:nvPr>
        </p:nvSpPr>
        <p:spPr/>
        <p:txBody>
          <a:bodyPr/>
          <a:lstStyle/>
          <a:p>
            <a:r>
              <a:rPr lang="sr-Cyrl-RS" dirty="0" smtClean="0">
                <a:latin typeface="Times New Roman" pitchFamily="18" charset="0"/>
                <a:cs typeface="Times New Roman" pitchFamily="18" charset="0"/>
              </a:rPr>
              <a:t>Не предвиђа се прописивање посебних критеријума који треба да буду испуњени да би финансијска средства из књиге добрих пласмана била пренета у књигу лоших пласмана, већ се допушта енитетима да за ове свхе користе своје сопствене критеријуме за управљање кредитним ризиком.</a:t>
            </a:r>
          </a:p>
          <a:p>
            <a:r>
              <a:rPr lang="sr-Cyrl-RS" dirty="0" smtClean="0">
                <a:latin typeface="Times New Roman" pitchFamily="18" charset="0"/>
                <a:cs typeface="Times New Roman" pitchFamily="18" charset="0"/>
              </a:rPr>
              <a:t>Дати су само основни принципи за разликовање добрих и лоших пласмана  </a:t>
            </a:r>
            <a:endParaRPr lang="en-US" dirty="0">
              <a:latin typeface="Times New Roman" pitchFamily="18" charset="0"/>
              <a:cs typeface="Times New Roman" pitchFamily="18"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sz="3600" dirty="0" smtClean="0">
                <a:latin typeface="Times New Roman" pitchFamily="18" charset="0"/>
                <a:cs typeface="Times New Roman" pitchFamily="18" charset="0"/>
              </a:rPr>
              <a:t>Примена модела очекиваних губитака на отворени портфолио</a:t>
            </a:r>
            <a:endParaRPr lang="en-US" dirty="0"/>
          </a:p>
        </p:txBody>
      </p:sp>
      <p:sp>
        <p:nvSpPr>
          <p:cNvPr id="3" name="Slide Number Placeholder 2"/>
          <p:cNvSpPr>
            <a:spLocks noGrp="1"/>
          </p:cNvSpPr>
          <p:nvPr>
            <p:ph type="sldNum" sz="quarter" idx="12"/>
          </p:nvPr>
        </p:nvSpPr>
        <p:spPr/>
        <p:txBody>
          <a:bodyPr/>
          <a:lstStyle/>
          <a:p>
            <a:fld id="{EE19053A-FF2E-42F5-86BE-F314680E42B5}" type="slidenum">
              <a:rPr lang="en-US" smtClean="0"/>
              <a:pPr/>
              <a:t>22</a:t>
            </a:fld>
            <a:endParaRPr lang="en-US"/>
          </a:p>
        </p:txBody>
      </p:sp>
      <p:sp>
        <p:nvSpPr>
          <p:cNvPr id="4" name="Content Placeholder 3"/>
          <p:cNvSpPr>
            <a:spLocks noGrp="1"/>
          </p:cNvSpPr>
          <p:nvPr>
            <p:ph sz="quarter" idx="1"/>
          </p:nvPr>
        </p:nvSpPr>
        <p:spPr/>
        <p:txBody>
          <a:bodyPr/>
          <a:lstStyle/>
          <a:p>
            <a:r>
              <a:rPr lang="sr-Cyrl-RS" dirty="0" smtClean="0">
                <a:latin typeface="Times New Roman" pitchFamily="18" charset="0"/>
                <a:cs typeface="Times New Roman" pitchFamily="18" charset="0"/>
              </a:rPr>
              <a:t>Ако је наплата финансијског пласмана постане  тако да менаџмент који управља кредитним ризиком  објективно оцењује као неизвесну регуларну наплату такви пласмани не смеју да буду у књизи  добрих пласмана.</a:t>
            </a:r>
            <a:endParaRPr lang="en-US" dirty="0">
              <a:latin typeface="Times New Roman" pitchFamily="18" charset="0"/>
              <a:cs typeface="Times New Roman" pitchFamily="18"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sz="3600" dirty="0" smtClean="0">
                <a:latin typeface="Times New Roman" pitchFamily="18" charset="0"/>
                <a:cs typeface="Times New Roman" pitchFamily="18" charset="0"/>
              </a:rPr>
              <a:t>Примена модела очекиваних губитака на отворени портфолио</a:t>
            </a:r>
            <a:endParaRPr lang="en-US" dirty="0"/>
          </a:p>
        </p:txBody>
      </p:sp>
      <p:sp>
        <p:nvSpPr>
          <p:cNvPr id="3" name="Slide Number Placeholder 2"/>
          <p:cNvSpPr>
            <a:spLocks noGrp="1"/>
          </p:cNvSpPr>
          <p:nvPr>
            <p:ph type="sldNum" sz="quarter" idx="12"/>
          </p:nvPr>
        </p:nvSpPr>
        <p:spPr/>
        <p:txBody>
          <a:bodyPr/>
          <a:lstStyle/>
          <a:p>
            <a:fld id="{EE19053A-FF2E-42F5-86BE-F314680E42B5}" type="slidenum">
              <a:rPr lang="en-US" smtClean="0"/>
              <a:pPr/>
              <a:t>23</a:t>
            </a:fld>
            <a:endParaRPr lang="en-US"/>
          </a:p>
        </p:txBody>
      </p:sp>
      <p:sp>
        <p:nvSpPr>
          <p:cNvPr id="4" name="Content Placeholder 3"/>
          <p:cNvSpPr>
            <a:spLocks noGrp="1"/>
          </p:cNvSpPr>
          <p:nvPr>
            <p:ph sz="quarter" idx="1"/>
          </p:nvPr>
        </p:nvSpPr>
        <p:spPr/>
        <p:txBody>
          <a:bodyPr/>
          <a:lstStyle/>
          <a:p>
            <a:r>
              <a:rPr lang="sr-Cyrl-RS" dirty="0" smtClean="0"/>
              <a:t>Ако ентитет не користи за класификацију пласмана приступ  добра/лоша књига тада ипак мора да подели своја финансијска срества у ове две групе ради идентификовања отписа по основу обезвређења</a:t>
            </a:r>
          </a:p>
          <a:p>
            <a:r>
              <a:rPr lang="sr-Cyrl-RS" dirty="0" smtClean="0"/>
              <a:t>У ове свхе може користити следеће критеријуме – примери критеријума: ако очекивани поврат је пао испод ризика по стопи без ризика онда се пласман класификује као проблематичан</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sz="3600" dirty="0" smtClean="0">
                <a:latin typeface="Times New Roman" pitchFamily="18" charset="0"/>
                <a:cs typeface="Times New Roman" pitchFamily="18" charset="0"/>
              </a:rPr>
              <a:t>Примена модела очекиваних губитака на отворени портфолио</a:t>
            </a:r>
            <a:endParaRPr lang="en-US" dirty="0"/>
          </a:p>
        </p:txBody>
      </p:sp>
      <p:sp>
        <p:nvSpPr>
          <p:cNvPr id="3" name="Slide Number Placeholder 2"/>
          <p:cNvSpPr>
            <a:spLocks noGrp="1"/>
          </p:cNvSpPr>
          <p:nvPr>
            <p:ph type="sldNum" sz="quarter" idx="12"/>
          </p:nvPr>
        </p:nvSpPr>
        <p:spPr/>
        <p:txBody>
          <a:bodyPr/>
          <a:lstStyle/>
          <a:p>
            <a:fld id="{EE19053A-FF2E-42F5-86BE-F314680E42B5}" type="slidenum">
              <a:rPr lang="en-US" smtClean="0"/>
              <a:pPr/>
              <a:t>24</a:t>
            </a:fld>
            <a:endParaRPr lang="en-US"/>
          </a:p>
        </p:txBody>
      </p:sp>
      <p:sp>
        <p:nvSpPr>
          <p:cNvPr id="4" name="Content Placeholder 3"/>
          <p:cNvSpPr>
            <a:spLocks noGrp="1"/>
          </p:cNvSpPr>
          <p:nvPr>
            <p:ph sz="quarter" idx="1"/>
          </p:nvPr>
        </p:nvSpPr>
        <p:spPr/>
        <p:txBody>
          <a:bodyPr/>
          <a:lstStyle/>
          <a:p>
            <a:r>
              <a:rPr lang="sr-Cyrl-RS" dirty="0" smtClean="0"/>
              <a:t>Различити приступу утврђивању критеријума за рекласификацију из књиге добрих пласмана у књигу лоших пласмана, разлике у тумачењу термина дубиозни пласмани и др могу имати за последицу неупоредивост финансијских извештаја.</a:t>
            </a:r>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dirty="0" smtClean="0"/>
              <a:t> </a:t>
            </a:r>
            <a:r>
              <a:rPr lang="en-US" dirty="0" smtClean="0"/>
              <a:t/>
            </a:r>
            <a:br>
              <a:rPr lang="en-US" dirty="0" smtClean="0"/>
            </a:br>
            <a:r>
              <a:rPr lang="sr-Cyrl-RS" sz="3200" dirty="0" smtClean="0"/>
              <a:t> Примена модела очекиваних губитака на отворени портфолио</a:t>
            </a:r>
            <a:r>
              <a:rPr lang="sr-Cyrl-RS" sz="2800" dirty="0" smtClean="0"/>
              <a:t> </a:t>
            </a:r>
            <a:endParaRPr lang="en-US" dirty="0"/>
          </a:p>
        </p:txBody>
      </p:sp>
      <p:sp>
        <p:nvSpPr>
          <p:cNvPr id="3" name="Slide Number Placeholder 2"/>
          <p:cNvSpPr>
            <a:spLocks noGrp="1"/>
          </p:cNvSpPr>
          <p:nvPr>
            <p:ph type="sldNum" sz="quarter" idx="12"/>
          </p:nvPr>
        </p:nvSpPr>
        <p:spPr/>
        <p:txBody>
          <a:bodyPr/>
          <a:lstStyle/>
          <a:p>
            <a:fld id="{EE19053A-FF2E-42F5-86BE-F314680E42B5}" type="slidenum">
              <a:rPr lang="en-US" smtClean="0"/>
              <a:pPr/>
              <a:t>25</a:t>
            </a:fld>
            <a:endParaRPr lang="en-US" dirty="0"/>
          </a:p>
        </p:txBody>
      </p:sp>
      <p:sp>
        <p:nvSpPr>
          <p:cNvPr id="4" name="Content Placeholder 3"/>
          <p:cNvSpPr>
            <a:spLocks noGrp="1"/>
          </p:cNvSpPr>
          <p:nvPr>
            <p:ph sz="quarter" idx="1"/>
          </p:nvPr>
        </p:nvSpPr>
        <p:spPr/>
        <p:txBody>
          <a:bodyPr/>
          <a:lstStyle/>
          <a:p>
            <a:endParaRPr lang="sr-Cyrl-RS" dirty="0" smtClean="0"/>
          </a:p>
          <a:p>
            <a:endParaRPr lang="sr-Cyrl-RS" dirty="0" smtClean="0"/>
          </a:p>
          <a:p>
            <a:r>
              <a:rPr lang="sr-Cyrl-RS" dirty="0" smtClean="0">
                <a:latin typeface="Times New Roman" pitchFamily="18" charset="0"/>
                <a:cs typeface="Times New Roman" pitchFamily="18" charset="0"/>
              </a:rPr>
              <a:t>Модел очекиваних губитака који ће заменити модел насталих губитака садржи захтеве за утврђивањем очекиваних кредитних губитака како на лоше тако и </a:t>
            </a:r>
            <a:r>
              <a:rPr lang="sr-Cyrl-RS" dirty="0" smtClean="0">
                <a:solidFill>
                  <a:schemeClr val="accent2"/>
                </a:solidFill>
                <a:latin typeface="Times New Roman" pitchFamily="18" charset="0"/>
                <a:cs typeface="Times New Roman" pitchFamily="18" charset="0"/>
              </a:rPr>
              <a:t>на добре пласмане.</a:t>
            </a:r>
          </a:p>
          <a:p>
            <a:r>
              <a:rPr lang="sr-Cyrl-RS" dirty="0" smtClean="0">
                <a:solidFill>
                  <a:schemeClr val="accent2"/>
                </a:solidFill>
              </a:rPr>
              <a:t> </a:t>
            </a:r>
            <a:endParaRPr lang="en-US" dirty="0">
              <a:solidFill>
                <a:schemeClr val="accent2"/>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sz="3600" dirty="0" smtClean="0"/>
              <a:t>Примена модела очекиваних губитака на отворени портфолио</a:t>
            </a:r>
            <a:endParaRPr lang="en-US" dirty="0"/>
          </a:p>
        </p:txBody>
      </p:sp>
      <p:sp>
        <p:nvSpPr>
          <p:cNvPr id="3" name="Slide Number Placeholder 2"/>
          <p:cNvSpPr>
            <a:spLocks noGrp="1"/>
          </p:cNvSpPr>
          <p:nvPr>
            <p:ph type="sldNum" sz="quarter" idx="12"/>
          </p:nvPr>
        </p:nvSpPr>
        <p:spPr/>
        <p:txBody>
          <a:bodyPr/>
          <a:lstStyle/>
          <a:p>
            <a:fld id="{EE19053A-FF2E-42F5-86BE-F314680E42B5}" type="slidenum">
              <a:rPr lang="en-US" smtClean="0"/>
              <a:pPr/>
              <a:t>26</a:t>
            </a:fld>
            <a:endParaRPr lang="en-US"/>
          </a:p>
        </p:txBody>
      </p:sp>
      <p:sp>
        <p:nvSpPr>
          <p:cNvPr id="4" name="Content Placeholder 3"/>
          <p:cNvSpPr>
            <a:spLocks noGrp="1"/>
          </p:cNvSpPr>
          <p:nvPr>
            <p:ph sz="quarter" idx="1"/>
          </p:nvPr>
        </p:nvSpPr>
        <p:spPr/>
        <p:txBody>
          <a:bodyPr>
            <a:normAutofit/>
          </a:bodyPr>
          <a:lstStyle/>
          <a:p>
            <a:r>
              <a:rPr lang="sr-Cyrl-RS" dirty="0" smtClean="0">
                <a:latin typeface="Times New Roman" pitchFamily="18" charset="0"/>
                <a:cs typeface="Times New Roman" pitchFamily="18" charset="0"/>
              </a:rPr>
              <a:t>У складу са овим губици по основу кредитног ризика за сваки извештајни период ће се састојати из две компоненте:</a:t>
            </a:r>
          </a:p>
          <a:p>
            <a:pPr>
              <a:buNone/>
            </a:pPr>
            <a:r>
              <a:rPr lang="sr-Cyrl-RS" dirty="0" smtClean="0">
                <a:latin typeface="Times New Roman" pitchFamily="18" charset="0"/>
                <a:cs typeface="Times New Roman" pitchFamily="18" charset="0"/>
              </a:rPr>
              <a:t>1. За финансијска средства која су у </a:t>
            </a:r>
            <a:r>
              <a:rPr lang="sr-Cyrl-RS" dirty="0" smtClean="0">
                <a:solidFill>
                  <a:schemeClr val="accent3"/>
                </a:solidFill>
                <a:latin typeface="Times New Roman" pitchFamily="18" charset="0"/>
                <a:cs typeface="Times New Roman" pitchFamily="18" charset="0"/>
              </a:rPr>
              <a:t>књизи добрих пласмана</a:t>
            </a:r>
            <a:r>
              <a:rPr lang="sr-Cyrl-RS" dirty="0" smtClean="0">
                <a:latin typeface="Times New Roman" pitchFamily="18" charset="0"/>
                <a:cs typeface="Times New Roman" pitchFamily="18" charset="0"/>
              </a:rPr>
              <a:t>, виши од следећа два износа:</a:t>
            </a:r>
          </a:p>
          <a:p>
            <a:r>
              <a:rPr lang="sr-Cyrl-RS" dirty="0" smtClean="0">
                <a:latin typeface="Times New Roman" pitchFamily="18" charset="0"/>
                <a:cs typeface="Times New Roman" pitchFamily="18" charset="0"/>
              </a:rPr>
              <a:t> укупно очекиваних губитака током животног века портфолија утврђен пропорционално времену и</a:t>
            </a:r>
          </a:p>
          <a:p>
            <a:r>
              <a:rPr lang="sr-Cyrl-RS" dirty="0" smtClean="0">
                <a:latin typeface="Times New Roman" pitchFamily="18" charset="0"/>
                <a:cs typeface="Times New Roman" pitchFamily="18" charset="0"/>
              </a:rPr>
              <a:t>  губитака чији се износ заснива  очекиваним  губицима који ће очекује се настатие у периоду не краћем од 12 месеци</a:t>
            </a:r>
          </a:p>
          <a:p>
            <a:pPr algn="just"/>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sz="3600" dirty="0" smtClean="0"/>
              <a:t>Примена модела очекиваних губитака на отворени портфолио</a:t>
            </a:r>
            <a:endParaRPr lang="en-US" dirty="0"/>
          </a:p>
        </p:txBody>
      </p:sp>
      <p:sp>
        <p:nvSpPr>
          <p:cNvPr id="3" name="Slide Number Placeholder 2"/>
          <p:cNvSpPr>
            <a:spLocks noGrp="1"/>
          </p:cNvSpPr>
          <p:nvPr>
            <p:ph type="sldNum" sz="quarter" idx="12"/>
          </p:nvPr>
        </p:nvSpPr>
        <p:spPr/>
        <p:txBody>
          <a:bodyPr/>
          <a:lstStyle/>
          <a:p>
            <a:fld id="{EE19053A-FF2E-42F5-86BE-F314680E42B5}" type="slidenum">
              <a:rPr lang="en-US" smtClean="0"/>
              <a:pPr/>
              <a:t>27</a:t>
            </a:fld>
            <a:endParaRPr lang="en-US"/>
          </a:p>
        </p:txBody>
      </p:sp>
      <p:sp>
        <p:nvSpPr>
          <p:cNvPr id="4" name="Content Placeholder 3"/>
          <p:cNvSpPr>
            <a:spLocks noGrp="1"/>
          </p:cNvSpPr>
          <p:nvPr>
            <p:ph sz="quarter" idx="1"/>
          </p:nvPr>
        </p:nvSpPr>
        <p:spPr/>
        <p:txBody>
          <a:bodyPr/>
          <a:lstStyle/>
          <a:p>
            <a:pPr>
              <a:buNone/>
            </a:pPr>
            <a:r>
              <a:rPr lang="sr-Cyrl-RS" dirty="0" smtClean="0"/>
              <a:t>2</a:t>
            </a:r>
            <a:r>
              <a:rPr lang="sr-Cyrl-RS" dirty="0" smtClean="0">
                <a:latin typeface="Times New Roman" pitchFamily="18" charset="0"/>
                <a:cs typeface="Times New Roman" pitchFamily="18" charset="0"/>
              </a:rPr>
              <a:t>. За пласмане који се налазе у књизи лоших пласмана   износ очекиваних губитака је једнак висини укупних губитака који ће настати до доспећа пласмана.</a:t>
            </a:r>
            <a:endParaRPr lang="en-US" dirty="0">
              <a:latin typeface="Times New Roman" pitchFamily="18" charset="0"/>
              <a:cs typeface="Times New Roman" pitchFamily="18"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534400" cy="1981200"/>
          </a:xfrm>
        </p:spPr>
        <p:txBody>
          <a:bodyPr>
            <a:normAutofit fontScale="90000"/>
          </a:bodyPr>
          <a:lstStyle/>
          <a:p>
            <a:r>
              <a:rPr lang="sr-Cyrl-RS" sz="3600" dirty="0" smtClean="0"/>
              <a:t/>
            </a:r>
            <a:br>
              <a:rPr lang="sr-Cyrl-RS" sz="3600" dirty="0" smtClean="0"/>
            </a:br>
            <a:r>
              <a:rPr lang="sr-Cyrl-RS" sz="3600" dirty="0" smtClean="0"/>
              <a:t/>
            </a:r>
            <a:br>
              <a:rPr lang="sr-Cyrl-RS" sz="3600" dirty="0" smtClean="0"/>
            </a:br>
            <a:r>
              <a:rPr lang="sr-Cyrl-RS" sz="3100" dirty="0" smtClean="0">
                <a:latin typeface="Times New Roman" pitchFamily="18" charset="0"/>
                <a:cs typeface="Times New Roman" pitchFamily="18" charset="0"/>
              </a:rPr>
              <a:t> Очекивани кредитни губици</a:t>
            </a:r>
            <a:r>
              <a:rPr lang="sr-Cyrl-RS" dirty="0" smtClean="0"/>
              <a:t/>
            </a:r>
            <a:br>
              <a:rPr lang="sr-Cyrl-RS" dirty="0" smtClean="0"/>
            </a:br>
            <a:endParaRPr lang="en-US" dirty="0"/>
          </a:p>
        </p:txBody>
      </p:sp>
      <p:sp>
        <p:nvSpPr>
          <p:cNvPr id="3" name="Slide Number Placeholder 2"/>
          <p:cNvSpPr>
            <a:spLocks noGrp="1"/>
          </p:cNvSpPr>
          <p:nvPr>
            <p:ph type="sldNum" sz="quarter" idx="12"/>
          </p:nvPr>
        </p:nvSpPr>
        <p:spPr/>
        <p:txBody>
          <a:bodyPr/>
          <a:lstStyle/>
          <a:p>
            <a:fld id="{EE19053A-FF2E-42F5-86BE-F314680E42B5}" type="slidenum">
              <a:rPr lang="en-US" smtClean="0"/>
              <a:pPr/>
              <a:t>28</a:t>
            </a:fld>
            <a:endParaRPr lang="en-US"/>
          </a:p>
        </p:txBody>
      </p:sp>
      <p:sp>
        <p:nvSpPr>
          <p:cNvPr id="4" name="Content Placeholder 3"/>
          <p:cNvSpPr>
            <a:spLocks noGrp="1"/>
          </p:cNvSpPr>
          <p:nvPr>
            <p:ph sz="quarter" idx="1"/>
          </p:nvPr>
        </p:nvSpPr>
        <p:spPr/>
        <p:txBody>
          <a:bodyPr/>
          <a:lstStyle/>
          <a:p>
            <a:r>
              <a:rPr lang="sr-Cyrl-RS" dirty="0" smtClean="0"/>
              <a:t>Процене очекиваних кредитних губитака ће бити под утицајем како интерних тако и екстерних информација које могу укључивати:</a:t>
            </a:r>
          </a:p>
          <a:p>
            <a:r>
              <a:rPr lang="sr-Cyrl-RS" dirty="0" smtClean="0"/>
              <a:t>Историјске податке</a:t>
            </a:r>
          </a:p>
          <a:p>
            <a:r>
              <a:rPr lang="sr-Cyrl-RS" dirty="0" smtClean="0"/>
              <a:t>Податке о постојећим економским условима,</a:t>
            </a:r>
          </a:p>
          <a:p>
            <a:r>
              <a:rPr lang="sr-Cyrl-RS" dirty="0" smtClean="0"/>
              <a:t>Разумне и одрживе информације које су повезане са предвиђањем будућих догађаја и еконосмких услова које су конзистентне са текуће доступним информацијама.</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sz="3600" dirty="0" smtClean="0">
                <a:latin typeface="Times New Roman" pitchFamily="18" charset="0"/>
                <a:cs typeface="Times New Roman" pitchFamily="18" charset="0"/>
              </a:rPr>
              <a:t> </a:t>
            </a:r>
            <a:r>
              <a:rPr lang="sr-Cyrl-RS" dirty="0" smtClean="0"/>
              <a:t/>
            </a:r>
            <a:br>
              <a:rPr lang="sr-Cyrl-RS" dirty="0" smtClean="0"/>
            </a:br>
            <a:r>
              <a:rPr lang="sr-Cyrl-RS" dirty="0" smtClean="0"/>
              <a:t>Очекивани кредитни губици</a:t>
            </a:r>
            <a:endParaRPr lang="en-US" dirty="0"/>
          </a:p>
        </p:txBody>
      </p:sp>
      <p:sp>
        <p:nvSpPr>
          <p:cNvPr id="3" name="Slide Number Placeholder 2"/>
          <p:cNvSpPr>
            <a:spLocks noGrp="1"/>
          </p:cNvSpPr>
          <p:nvPr>
            <p:ph type="sldNum" sz="quarter" idx="12"/>
          </p:nvPr>
        </p:nvSpPr>
        <p:spPr/>
        <p:txBody>
          <a:bodyPr/>
          <a:lstStyle/>
          <a:p>
            <a:fld id="{EE19053A-FF2E-42F5-86BE-F314680E42B5}" type="slidenum">
              <a:rPr lang="en-US" smtClean="0"/>
              <a:pPr/>
              <a:t>29</a:t>
            </a:fld>
            <a:endParaRPr lang="en-US"/>
          </a:p>
        </p:txBody>
      </p:sp>
      <p:sp>
        <p:nvSpPr>
          <p:cNvPr id="4" name="Content Placeholder 3"/>
          <p:cNvSpPr>
            <a:spLocks noGrp="1"/>
          </p:cNvSpPr>
          <p:nvPr>
            <p:ph sz="quarter" idx="1"/>
          </p:nvPr>
        </p:nvSpPr>
        <p:spPr/>
        <p:txBody>
          <a:bodyPr/>
          <a:lstStyle/>
          <a:p>
            <a:r>
              <a:rPr lang="sr-Cyrl-RS" dirty="0" smtClean="0"/>
              <a:t>Не прописује се обавезан одређен специфичан присуп за развој процена очекиваних губитака.</a:t>
            </a:r>
          </a:p>
          <a:p>
            <a:r>
              <a:rPr lang="sr-Cyrl-RS" dirty="0" smtClean="0"/>
              <a:t>Ентитети ће имати бројне приступе у зависности од дужине периода за који се врше процене.</a:t>
            </a:r>
          </a:p>
          <a:p>
            <a:r>
              <a:rPr lang="sr-Cyrl-RS" dirty="0" smtClean="0"/>
              <a:t> За краће периоде може развити пројекције базиране на специфичним инпутима, као што су  прогнозе, за дуге временске периоде мораће да се ослони на дугорочне просечне стопе губитака.</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CS" dirty="0" smtClean="0"/>
              <a:t>Накнадно  процењивање</a:t>
            </a:r>
            <a:endParaRPr lang="en-US" dirty="0"/>
          </a:p>
        </p:txBody>
      </p:sp>
      <p:sp>
        <p:nvSpPr>
          <p:cNvPr id="4" name="Slide Number Placeholder 3"/>
          <p:cNvSpPr>
            <a:spLocks noGrp="1"/>
          </p:cNvSpPr>
          <p:nvPr>
            <p:ph type="sldNum" sz="quarter" idx="12"/>
          </p:nvPr>
        </p:nvSpPr>
        <p:spPr/>
        <p:txBody>
          <a:bodyPr/>
          <a:lstStyle/>
          <a:p>
            <a:fld id="{EE19053A-FF2E-42F5-86BE-F314680E42B5}" type="slidenum">
              <a:rPr lang="en-US" smtClean="0"/>
              <a:pPr/>
              <a:t>3</a:t>
            </a:fld>
            <a:endParaRPr lang="en-US"/>
          </a:p>
        </p:txBody>
      </p:sp>
      <p:sp>
        <p:nvSpPr>
          <p:cNvPr id="3" name="Content Placeholder 2"/>
          <p:cNvSpPr>
            <a:spLocks noGrp="1"/>
          </p:cNvSpPr>
          <p:nvPr>
            <p:ph sz="quarter" idx="1"/>
          </p:nvPr>
        </p:nvSpPr>
        <p:spPr/>
        <p:txBody>
          <a:bodyPr/>
          <a:lstStyle/>
          <a:p>
            <a:r>
              <a:rPr lang="sr-Cyrl-CS" dirty="0" smtClean="0"/>
              <a:t> У зависности од  категорије којој  финансијски инструмент припада се врши  по:</a:t>
            </a:r>
          </a:p>
          <a:p>
            <a:r>
              <a:rPr lang="sr-Cyrl-CS" dirty="0" smtClean="0"/>
              <a:t> фер вредности или </a:t>
            </a:r>
          </a:p>
          <a:p>
            <a:r>
              <a:rPr lang="sr-Cyrl-CS" dirty="0" smtClean="0"/>
              <a:t>по амортизованој вредности.</a:t>
            </a:r>
          </a:p>
          <a:p>
            <a:r>
              <a:rPr lang="sr-Cyrl-CS" dirty="0" smtClean="0"/>
              <a:t>Промене фер вредности могу тангирати: резултат или капитал </a:t>
            </a:r>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152400"/>
            <a:ext cx="8534400" cy="1752600"/>
          </a:xfrm>
        </p:spPr>
        <p:txBody>
          <a:bodyPr>
            <a:normAutofit fontScale="90000"/>
          </a:bodyPr>
          <a:lstStyle/>
          <a:p>
            <a:r>
              <a:rPr lang="sr-Cyrl-RS" sz="3600" dirty="0" smtClean="0">
                <a:latin typeface="Times New Roman" pitchFamily="18" charset="0"/>
                <a:cs typeface="Times New Roman" pitchFamily="18" charset="0"/>
              </a:rPr>
              <a:t/>
            </a:r>
            <a:br>
              <a:rPr lang="sr-Cyrl-RS" sz="3600" dirty="0" smtClean="0">
                <a:latin typeface="Times New Roman" pitchFamily="18" charset="0"/>
                <a:cs typeface="Times New Roman" pitchFamily="18" charset="0"/>
              </a:rPr>
            </a:br>
            <a:r>
              <a:rPr lang="sr-Cyrl-RS" sz="3600" dirty="0" smtClean="0">
                <a:latin typeface="Times New Roman" pitchFamily="18" charset="0"/>
                <a:cs typeface="Times New Roman" pitchFamily="18" charset="0"/>
              </a:rPr>
              <a:t/>
            </a:r>
            <a:br>
              <a:rPr lang="sr-Cyrl-RS" sz="3600" dirty="0" smtClean="0">
                <a:latin typeface="Times New Roman" pitchFamily="18" charset="0"/>
                <a:cs typeface="Times New Roman" pitchFamily="18" charset="0"/>
              </a:rPr>
            </a:br>
            <a:r>
              <a:rPr lang="sr-Cyrl-RS" sz="3600" dirty="0" smtClean="0">
                <a:latin typeface="Times New Roman" pitchFamily="18" charset="0"/>
                <a:cs typeface="Times New Roman" pitchFamily="18" charset="0"/>
              </a:rPr>
              <a:t/>
            </a:r>
            <a:br>
              <a:rPr lang="sr-Cyrl-RS" sz="3600" dirty="0" smtClean="0">
                <a:latin typeface="Times New Roman" pitchFamily="18" charset="0"/>
                <a:cs typeface="Times New Roman" pitchFamily="18" charset="0"/>
              </a:rPr>
            </a:br>
            <a:r>
              <a:rPr lang="sr-Cyrl-RS" sz="3600" dirty="0" smtClean="0">
                <a:latin typeface="Times New Roman" pitchFamily="18" charset="0"/>
                <a:cs typeface="Times New Roman" pitchFamily="18" charset="0"/>
              </a:rPr>
              <a:t/>
            </a:r>
            <a:br>
              <a:rPr lang="sr-Cyrl-RS" sz="3600" dirty="0" smtClean="0">
                <a:latin typeface="Times New Roman" pitchFamily="18" charset="0"/>
                <a:cs typeface="Times New Roman" pitchFamily="18" charset="0"/>
              </a:rPr>
            </a:br>
            <a:r>
              <a:rPr lang="sr-Cyrl-RS" sz="3600" dirty="0" smtClean="0">
                <a:latin typeface="Times New Roman" pitchFamily="18" charset="0"/>
                <a:cs typeface="Times New Roman" pitchFamily="18" charset="0"/>
              </a:rPr>
              <a:t/>
            </a:r>
            <a:br>
              <a:rPr lang="sr-Cyrl-RS" sz="3600" dirty="0" smtClean="0">
                <a:latin typeface="Times New Roman" pitchFamily="18" charset="0"/>
                <a:cs typeface="Times New Roman" pitchFamily="18" charset="0"/>
              </a:rPr>
            </a:br>
            <a:r>
              <a:rPr lang="sr-Cyrl-RS" sz="3600" dirty="0" smtClean="0">
                <a:latin typeface="Times New Roman" pitchFamily="18" charset="0"/>
                <a:cs typeface="Times New Roman" pitchFamily="18" charset="0"/>
              </a:rPr>
              <a:t/>
            </a:r>
            <a:br>
              <a:rPr lang="sr-Cyrl-RS" sz="3600" dirty="0" smtClean="0">
                <a:latin typeface="Times New Roman" pitchFamily="18" charset="0"/>
                <a:cs typeface="Times New Roman" pitchFamily="18" charset="0"/>
              </a:rPr>
            </a:br>
            <a:r>
              <a:rPr lang="sr-Cyrl-RS" sz="3600" dirty="0" smtClean="0">
                <a:latin typeface="Times New Roman" pitchFamily="18" charset="0"/>
                <a:cs typeface="Times New Roman" pitchFamily="18" charset="0"/>
              </a:rPr>
              <a:t> </a:t>
            </a:r>
            <a:r>
              <a:rPr lang="sr-Cyrl-RS" sz="3100" dirty="0" smtClean="0">
                <a:latin typeface="Times New Roman" pitchFamily="18" charset="0"/>
                <a:cs typeface="Times New Roman" pitchFamily="18" charset="0"/>
              </a:rPr>
              <a:t>Очекивани кредитни губици у вези са пласмани који се налазе у књизи добрих пласмана</a:t>
            </a:r>
            <a:r>
              <a:rPr lang="sr-Cyrl-RS" sz="3600" dirty="0" smtClean="0"/>
              <a:t/>
            </a:r>
            <a:br>
              <a:rPr lang="sr-Cyrl-RS" sz="3600" dirty="0" smtClean="0"/>
            </a:br>
            <a:r>
              <a:rPr lang="sr-Cyrl-RS" sz="3600" dirty="0" smtClean="0"/>
              <a:t> </a:t>
            </a:r>
            <a:endParaRPr lang="en-US" dirty="0"/>
          </a:p>
        </p:txBody>
      </p:sp>
      <p:sp>
        <p:nvSpPr>
          <p:cNvPr id="3" name="Slide Number Placeholder 2"/>
          <p:cNvSpPr>
            <a:spLocks noGrp="1"/>
          </p:cNvSpPr>
          <p:nvPr>
            <p:ph type="sldNum" sz="quarter" idx="12"/>
          </p:nvPr>
        </p:nvSpPr>
        <p:spPr/>
        <p:txBody>
          <a:bodyPr/>
          <a:lstStyle/>
          <a:p>
            <a:fld id="{EE19053A-FF2E-42F5-86BE-F314680E42B5}" type="slidenum">
              <a:rPr lang="en-US" smtClean="0"/>
              <a:pPr/>
              <a:t>30</a:t>
            </a:fld>
            <a:endParaRPr lang="en-US" dirty="0"/>
          </a:p>
        </p:txBody>
      </p:sp>
      <p:sp>
        <p:nvSpPr>
          <p:cNvPr id="4" name="Content Placeholder 3"/>
          <p:cNvSpPr>
            <a:spLocks noGrp="1"/>
          </p:cNvSpPr>
          <p:nvPr>
            <p:ph sz="quarter" idx="1"/>
          </p:nvPr>
        </p:nvSpPr>
        <p:spPr/>
        <p:txBody>
          <a:bodyPr>
            <a:normAutofit lnSpcReduction="10000"/>
          </a:bodyPr>
          <a:lstStyle/>
          <a:p>
            <a:r>
              <a:rPr lang="sr-Cyrl-RS" dirty="0" smtClean="0"/>
              <a:t>Отписи добрих пласмана треба да гласе на виши износ од:</a:t>
            </a:r>
          </a:p>
          <a:p>
            <a:r>
              <a:rPr lang="sr-Cyrl-RS" dirty="0" smtClean="0"/>
              <a:t>Износа губитака који је пропорционалан времену и</a:t>
            </a:r>
          </a:p>
          <a:p>
            <a:r>
              <a:rPr lang="sr-Cyrl-RS" dirty="0" smtClean="0"/>
              <a:t>Износа очекиваних кредитних губитака чији се настанак прогнозира у будућем периоду, не краћем од 12 месеци.</a:t>
            </a:r>
          </a:p>
          <a:p>
            <a:r>
              <a:rPr lang="sr-Cyrl-RS" dirty="0" smtClean="0"/>
              <a:t>У пракси губици чији се настанак очекује у периоду не дужем од 12 месеци је скоро увек виши од губитака утврђених пропорционално времену.</a:t>
            </a: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sz="3600" dirty="0" smtClean="0"/>
              <a:t>Примена модела очекиваних губитака на отворени портфолио</a:t>
            </a:r>
            <a:endParaRPr lang="en-US" dirty="0"/>
          </a:p>
        </p:txBody>
      </p:sp>
      <p:sp>
        <p:nvSpPr>
          <p:cNvPr id="3" name="Slide Number Placeholder 2"/>
          <p:cNvSpPr>
            <a:spLocks noGrp="1"/>
          </p:cNvSpPr>
          <p:nvPr>
            <p:ph type="sldNum" sz="quarter" idx="12"/>
          </p:nvPr>
        </p:nvSpPr>
        <p:spPr/>
        <p:txBody>
          <a:bodyPr/>
          <a:lstStyle/>
          <a:p>
            <a:fld id="{EE19053A-FF2E-42F5-86BE-F314680E42B5}" type="slidenum">
              <a:rPr lang="en-US" smtClean="0"/>
              <a:pPr/>
              <a:t>31</a:t>
            </a:fld>
            <a:endParaRPr lang="en-US"/>
          </a:p>
        </p:txBody>
      </p:sp>
      <p:sp>
        <p:nvSpPr>
          <p:cNvPr id="4" name="Content Placeholder 3"/>
          <p:cNvSpPr>
            <a:spLocks noGrp="1"/>
          </p:cNvSpPr>
          <p:nvPr>
            <p:ph sz="quarter" idx="1"/>
          </p:nvPr>
        </p:nvSpPr>
        <p:spPr/>
        <p:txBody>
          <a:bodyPr/>
          <a:lstStyle/>
          <a:p>
            <a:r>
              <a:rPr lang="sr-Cyrl-RS" dirty="0" smtClean="0"/>
              <a:t>Утврђивање износа који је пропорционалан времену</a:t>
            </a:r>
          </a:p>
          <a:p>
            <a:r>
              <a:rPr lang="sr-Cyrl-RS" dirty="0" smtClean="0"/>
              <a:t>По овом методу очекивани кредитни губици за дати извештајни период су једнаки делу укупних очекиваних губитака који ће настати током укупног века портфолиа који је сразмеран пондерисаној просечној старости портфолиа.</a:t>
            </a:r>
          </a:p>
          <a:p>
            <a:r>
              <a:rPr lang="sr-Cyrl-RS" dirty="0" smtClean="0"/>
              <a:t>Потребно је утврдити:</a:t>
            </a:r>
          </a:p>
          <a:p>
            <a:r>
              <a:rPr lang="sr-Cyrl-RS" dirty="0" smtClean="0"/>
              <a:t>Очекивани пондерисани укупан век портфолиа</a:t>
            </a:r>
          </a:p>
          <a:p>
            <a:r>
              <a:rPr lang="sr-Cyrl-RS" dirty="0" smtClean="0"/>
              <a:t>Процењену пондерисану старост портфолиа</a:t>
            </a:r>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sz="3600" dirty="0" smtClean="0">
                <a:latin typeface="Times New Roman" pitchFamily="18" charset="0"/>
                <a:cs typeface="Times New Roman" pitchFamily="18" charset="0"/>
              </a:rPr>
              <a:t>Примена модела очекиваних губитака на отворени портфолио</a:t>
            </a:r>
            <a:endParaRPr lang="en-US" dirty="0"/>
          </a:p>
        </p:txBody>
      </p:sp>
      <p:sp>
        <p:nvSpPr>
          <p:cNvPr id="3" name="Slide Number Placeholder 2"/>
          <p:cNvSpPr>
            <a:spLocks noGrp="1"/>
          </p:cNvSpPr>
          <p:nvPr>
            <p:ph type="sldNum" sz="quarter" idx="12"/>
          </p:nvPr>
        </p:nvSpPr>
        <p:spPr/>
        <p:txBody>
          <a:bodyPr/>
          <a:lstStyle/>
          <a:p>
            <a:fld id="{EE19053A-FF2E-42F5-86BE-F314680E42B5}" type="slidenum">
              <a:rPr lang="en-US" smtClean="0"/>
              <a:pPr/>
              <a:t>32</a:t>
            </a:fld>
            <a:endParaRPr lang="en-US"/>
          </a:p>
        </p:txBody>
      </p:sp>
      <p:sp>
        <p:nvSpPr>
          <p:cNvPr id="4" name="Content Placeholder 3"/>
          <p:cNvSpPr>
            <a:spLocks noGrp="1"/>
          </p:cNvSpPr>
          <p:nvPr>
            <p:ph sz="quarter" idx="1"/>
          </p:nvPr>
        </p:nvSpPr>
        <p:spPr/>
        <p:txBody>
          <a:bodyPr/>
          <a:lstStyle/>
          <a:p>
            <a:r>
              <a:rPr lang="sr-Cyrl-RS" dirty="0" smtClean="0"/>
              <a:t>Очекивани пондерисани животни век портфолиа</a:t>
            </a:r>
          </a:p>
          <a:p>
            <a:r>
              <a:rPr lang="sr-Cyrl-RS" dirty="0" smtClean="0"/>
              <a:t>Заснива се на  дужини временског периода у коме се очекује да ће индивидуална финансијска средства  која су портфолију бити плаћена од настанка до рока доспећа. У одређивању укупног очекиваног животног века портфолија, треба узети у обзир плаћања унапред, продужење рока плаћања и сличне опције, као и оговарајуће вредности.</a:t>
            </a:r>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sz="3600" dirty="0" smtClean="0">
                <a:latin typeface="Times New Roman" pitchFamily="18" charset="0"/>
                <a:cs typeface="Times New Roman" pitchFamily="18" charset="0"/>
              </a:rPr>
              <a:t>Примена модела очекиваних губитака на отворени портфолио</a:t>
            </a:r>
            <a:endParaRPr lang="en-US" dirty="0"/>
          </a:p>
        </p:txBody>
      </p:sp>
      <p:sp>
        <p:nvSpPr>
          <p:cNvPr id="3" name="Slide Number Placeholder 2"/>
          <p:cNvSpPr>
            <a:spLocks noGrp="1"/>
          </p:cNvSpPr>
          <p:nvPr>
            <p:ph type="sldNum" sz="quarter" idx="12"/>
          </p:nvPr>
        </p:nvSpPr>
        <p:spPr/>
        <p:txBody>
          <a:bodyPr/>
          <a:lstStyle/>
          <a:p>
            <a:fld id="{EE19053A-FF2E-42F5-86BE-F314680E42B5}" type="slidenum">
              <a:rPr lang="en-US" smtClean="0"/>
              <a:pPr/>
              <a:t>33</a:t>
            </a:fld>
            <a:endParaRPr lang="en-US"/>
          </a:p>
        </p:txBody>
      </p:sp>
      <p:sp>
        <p:nvSpPr>
          <p:cNvPr id="4" name="Content Placeholder 3"/>
          <p:cNvSpPr>
            <a:spLocks noGrp="1"/>
          </p:cNvSpPr>
          <p:nvPr>
            <p:ph sz="quarter" idx="1"/>
          </p:nvPr>
        </p:nvSpPr>
        <p:spPr/>
        <p:txBody>
          <a:bodyPr/>
          <a:lstStyle/>
          <a:p>
            <a:r>
              <a:rPr lang="sr-Cyrl-RS" dirty="0" smtClean="0"/>
              <a:t>Методологија за утврђивање пондерисаног просечног века портфолија и његове просечне старости није прописана. Претпоствља се да ће то бити најчешће коришћени концепти у пракси. </a:t>
            </a: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dirty="0" smtClean="0"/>
              <a:t>Методе за алокацију очекиваних губитака током живота портфолија</a:t>
            </a:r>
            <a:endParaRPr lang="en-US" dirty="0"/>
          </a:p>
        </p:txBody>
      </p:sp>
      <p:sp>
        <p:nvSpPr>
          <p:cNvPr id="3" name="Slide Number Placeholder 2"/>
          <p:cNvSpPr>
            <a:spLocks noGrp="1"/>
          </p:cNvSpPr>
          <p:nvPr>
            <p:ph type="sldNum" sz="quarter" idx="12"/>
          </p:nvPr>
        </p:nvSpPr>
        <p:spPr/>
        <p:txBody>
          <a:bodyPr/>
          <a:lstStyle/>
          <a:p>
            <a:fld id="{EE19053A-FF2E-42F5-86BE-F314680E42B5}" type="slidenum">
              <a:rPr lang="en-US" smtClean="0"/>
              <a:pPr/>
              <a:t>34</a:t>
            </a:fld>
            <a:endParaRPr lang="en-US"/>
          </a:p>
        </p:txBody>
      </p:sp>
      <p:sp>
        <p:nvSpPr>
          <p:cNvPr id="4" name="Content Placeholder 3"/>
          <p:cNvSpPr>
            <a:spLocks noGrp="1"/>
          </p:cNvSpPr>
          <p:nvPr>
            <p:ph sz="quarter" idx="1"/>
          </p:nvPr>
        </p:nvSpPr>
        <p:spPr/>
        <p:txBody>
          <a:bodyPr/>
          <a:lstStyle/>
          <a:p>
            <a:r>
              <a:rPr lang="sr-Cyrl-RS" dirty="0" smtClean="0"/>
              <a:t>Ентитет може изабрати једну од следећих метода за алокацију очекиваних кредитних губитака током пондерисаног просечног животног века портфолија:</a:t>
            </a:r>
          </a:p>
          <a:p>
            <a:r>
              <a:rPr lang="sr-Cyrl-RS" dirty="0" smtClean="0"/>
              <a:t>Прволинијски приступ (дисконтован или не)</a:t>
            </a:r>
          </a:p>
          <a:p>
            <a:r>
              <a:rPr lang="sr-Cyrl-RS" dirty="0" smtClean="0"/>
              <a:t>Ануитетни приступ</a:t>
            </a:r>
          </a:p>
          <a:p>
            <a:r>
              <a:rPr lang="sr-Cyrl-RS" dirty="0" smtClean="0"/>
              <a:t>Која од метода ће бити допуштена још није одлучено.</a:t>
            </a:r>
            <a:r>
              <a:rPr lang="sr-Cyrl-RS" sz="2800" dirty="0" smtClean="0">
                <a:latin typeface="Times New Roman" pitchFamily="18" charset="0"/>
                <a:cs typeface="Times New Roman" pitchFamily="18" charset="0"/>
              </a:rPr>
              <a:t>  </a:t>
            </a:r>
            <a:endParaRPr lang="sr-Cyrl-RS" dirty="0" smtClean="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dirty="0" smtClean="0"/>
              <a:t>Праволинијски метод алокације очекиваних кредитних губитака</a:t>
            </a:r>
            <a:endParaRPr lang="en-US" dirty="0"/>
          </a:p>
        </p:txBody>
      </p:sp>
      <p:sp>
        <p:nvSpPr>
          <p:cNvPr id="3" name="Slide Number Placeholder 2"/>
          <p:cNvSpPr>
            <a:spLocks noGrp="1"/>
          </p:cNvSpPr>
          <p:nvPr>
            <p:ph type="sldNum" sz="quarter" idx="12"/>
          </p:nvPr>
        </p:nvSpPr>
        <p:spPr/>
        <p:txBody>
          <a:bodyPr/>
          <a:lstStyle/>
          <a:p>
            <a:fld id="{EE19053A-FF2E-42F5-86BE-F314680E42B5}" type="slidenum">
              <a:rPr lang="en-US" smtClean="0"/>
              <a:pPr/>
              <a:t>35</a:t>
            </a:fld>
            <a:endParaRPr lang="en-US"/>
          </a:p>
        </p:txBody>
      </p:sp>
      <p:sp>
        <p:nvSpPr>
          <p:cNvPr id="4" name="Content Placeholder 3"/>
          <p:cNvSpPr>
            <a:spLocks noGrp="1"/>
          </p:cNvSpPr>
          <p:nvPr>
            <p:ph sz="quarter" idx="1"/>
          </p:nvPr>
        </p:nvSpPr>
        <p:spPr/>
        <p:txBody>
          <a:bodyPr/>
          <a:lstStyle/>
          <a:p>
            <a:r>
              <a:rPr lang="sr-Cyrl-RS" dirty="0" smtClean="0"/>
              <a:t>Очекивани кредитни губитак за дати обрачунски период се утврђује множењем укупног износа очекиваних кредитних губитака током преосталог животног века портфолија са рациом пондерисане просечне старости портфолија и његовог очекиваног животног века.</a:t>
            </a:r>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dirty="0" smtClean="0"/>
              <a:t>Пример за примену праволинијског модела алокације очекиваних кредитних губитака</a:t>
            </a:r>
            <a:endParaRPr lang="en-US" dirty="0"/>
          </a:p>
        </p:txBody>
      </p:sp>
      <p:sp>
        <p:nvSpPr>
          <p:cNvPr id="3" name="Slide Number Placeholder 2"/>
          <p:cNvSpPr>
            <a:spLocks noGrp="1"/>
          </p:cNvSpPr>
          <p:nvPr>
            <p:ph type="sldNum" sz="quarter" idx="12"/>
          </p:nvPr>
        </p:nvSpPr>
        <p:spPr/>
        <p:txBody>
          <a:bodyPr/>
          <a:lstStyle/>
          <a:p>
            <a:fld id="{EE19053A-FF2E-42F5-86BE-F314680E42B5}" type="slidenum">
              <a:rPr lang="en-US" smtClean="0"/>
              <a:pPr/>
              <a:t>36</a:t>
            </a:fld>
            <a:endParaRPr lang="en-US"/>
          </a:p>
        </p:txBody>
      </p:sp>
      <p:sp>
        <p:nvSpPr>
          <p:cNvPr id="4" name="Content Placeholder 3"/>
          <p:cNvSpPr>
            <a:spLocks noGrp="1"/>
          </p:cNvSpPr>
          <p:nvPr>
            <p:ph sz="quarter" idx="1"/>
          </p:nvPr>
        </p:nvSpPr>
        <p:spPr/>
        <p:txBody>
          <a:bodyPr/>
          <a:lstStyle/>
          <a:p>
            <a:r>
              <a:rPr lang="sr-Cyrl-RS" dirty="0" smtClean="0"/>
              <a:t>Банка има портфолио чији је пондерисана просечна старост 3 године а просечан пондерисани животни век 5 година. За алокацију очекиваних кредитних губитака се користи недисконтовани праволинијски модел. </a:t>
            </a:r>
          </a:p>
          <a:p>
            <a:endParaRPr 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dirty="0" smtClean="0">
                <a:latin typeface="Times New Roman" pitchFamily="18" charset="0"/>
                <a:cs typeface="Times New Roman" pitchFamily="18" charset="0"/>
              </a:rPr>
              <a:t>Пример за примену праволинијског модела алокације очекиваних кредитних губитака</a:t>
            </a:r>
            <a:endParaRPr lang="en-US" dirty="0">
              <a:latin typeface="Times New Roman" pitchFamily="18" charset="0"/>
              <a:cs typeface="Times New Roman" pitchFamily="18" charset="0"/>
            </a:endParaRPr>
          </a:p>
        </p:txBody>
      </p:sp>
      <p:sp>
        <p:nvSpPr>
          <p:cNvPr id="3" name="Slide Number Placeholder 2"/>
          <p:cNvSpPr>
            <a:spLocks noGrp="1"/>
          </p:cNvSpPr>
          <p:nvPr>
            <p:ph type="sldNum" sz="quarter" idx="12"/>
          </p:nvPr>
        </p:nvSpPr>
        <p:spPr/>
        <p:txBody>
          <a:bodyPr/>
          <a:lstStyle/>
          <a:p>
            <a:fld id="{EE19053A-FF2E-42F5-86BE-F314680E42B5}" type="slidenum">
              <a:rPr lang="en-US" smtClean="0"/>
              <a:pPr/>
              <a:t>37</a:t>
            </a:fld>
            <a:endParaRPr lang="en-US"/>
          </a:p>
        </p:txBody>
      </p:sp>
      <p:graphicFrame>
        <p:nvGraphicFramePr>
          <p:cNvPr id="5" name="Content Placeholder 4"/>
          <p:cNvGraphicFramePr>
            <a:graphicFrameLocks noGrp="1"/>
          </p:cNvGraphicFramePr>
          <p:nvPr>
            <p:ph sz="quarter" idx="1"/>
          </p:nvPr>
        </p:nvGraphicFramePr>
        <p:xfrm>
          <a:off x="228600" y="1600200"/>
          <a:ext cx="8504238" cy="3931920"/>
        </p:xfrm>
        <a:graphic>
          <a:graphicData uri="http://schemas.openxmlformats.org/drawingml/2006/table">
            <a:tbl>
              <a:tblPr firstRow="1" bandRow="1">
                <a:tableStyleId>{5C22544A-7EE6-4342-B048-85BDC9FD1C3A}</a:tableStyleId>
              </a:tblPr>
              <a:tblGrid>
                <a:gridCol w="5489575"/>
                <a:gridCol w="3014663"/>
              </a:tblGrid>
              <a:tr h="370840">
                <a:tc>
                  <a:txBody>
                    <a:bodyPr/>
                    <a:lstStyle/>
                    <a:p>
                      <a:r>
                        <a:rPr lang="sr-Cyrl-RS" dirty="0" smtClean="0">
                          <a:latin typeface="Times New Roman" pitchFamily="18" charset="0"/>
                          <a:cs typeface="Times New Roman" pitchFamily="18" charset="0"/>
                        </a:rPr>
                        <a:t>Први</a:t>
                      </a:r>
                      <a:r>
                        <a:rPr lang="sr-Cyrl-RS" baseline="0" dirty="0" smtClean="0">
                          <a:latin typeface="Times New Roman" pitchFamily="18" charset="0"/>
                          <a:cs typeface="Times New Roman" pitchFamily="18" charset="0"/>
                        </a:rPr>
                        <a:t> корак: процена кредитних губитака у преосталом веку портфолија (5-3)</a:t>
                      </a:r>
                      <a:endParaRPr lang="en-US" dirty="0">
                        <a:latin typeface="Times New Roman" pitchFamily="18" charset="0"/>
                        <a:cs typeface="Times New Roman" pitchFamily="18" charset="0"/>
                      </a:endParaRPr>
                    </a:p>
                  </a:txBody>
                  <a:tcPr/>
                </a:tc>
                <a:tc>
                  <a:txBody>
                    <a:bodyPr/>
                    <a:lstStyle/>
                    <a:p>
                      <a:endParaRPr lang="sr-Cyrl-RS" dirty="0" smtClean="0">
                        <a:latin typeface="Times New Roman" pitchFamily="18" charset="0"/>
                        <a:cs typeface="Times New Roman" pitchFamily="18" charset="0"/>
                      </a:endParaRPr>
                    </a:p>
                    <a:p>
                      <a:r>
                        <a:rPr lang="sr-Cyrl-RS" dirty="0" smtClean="0">
                          <a:latin typeface="Times New Roman" pitchFamily="18" charset="0"/>
                          <a:cs typeface="Times New Roman" pitchFamily="18" charset="0"/>
                        </a:rPr>
                        <a:t>                                       100 </a:t>
                      </a:r>
                      <a:endParaRPr lang="en-US" dirty="0">
                        <a:latin typeface="Times New Roman" pitchFamily="18" charset="0"/>
                        <a:cs typeface="Times New Roman" pitchFamily="18" charset="0"/>
                      </a:endParaRPr>
                    </a:p>
                  </a:txBody>
                  <a:tcPr/>
                </a:tc>
              </a:tr>
              <a:tr h="370840">
                <a:tc>
                  <a:txBody>
                    <a:bodyPr/>
                    <a:lstStyle/>
                    <a:p>
                      <a:r>
                        <a:rPr lang="sr-Cyrl-RS" dirty="0" smtClean="0">
                          <a:latin typeface="Times New Roman" pitchFamily="18" charset="0"/>
                          <a:cs typeface="Times New Roman" pitchFamily="18" charset="0"/>
                        </a:rPr>
                        <a:t>Други корак: алокација очекиваног кредитног губитка (100) на укупан</a:t>
                      </a:r>
                      <a:r>
                        <a:rPr lang="sr-Cyrl-RS" baseline="0" dirty="0" smtClean="0">
                          <a:latin typeface="Times New Roman" pitchFamily="18" charset="0"/>
                          <a:cs typeface="Times New Roman" pitchFamily="18" charset="0"/>
                        </a:rPr>
                        <a:t> пондерисани просечни век трајања портфолија на праволинијској основи )100/5</a:t>
                      </a:r>
                      <a:endParaRPr lang="sr-Cyrl-RS" dirty="0" smtClean="0">
                        <a:latin typeface="Times New Roman" pitchFamily="18" charset="0"/>
                        <a:cs typeface="Times New Roman" pitchFamily="18" charset="0"/>
                      </a:endParaRPr>
                    </a:p>
                    <a:p>
                      <a:endParaRPr lang="en-US" dirty="0">
                        <a:latin typeface="Times New Roman" pitchFamily="18" charset="0"/>
                        <a:cs typeface="Times New Roman" pitchFamily="18" charset="0"/>
                      </a:endParaRPr>
                    </a:p>
                  </a:txBody>
                  <a:tcPr/>
                </a:tc>
                <a:tc>
                  <a:txBody>
                    <a:bodyPr/>
                    <a:lstStyle/>
                    <a:p>
                      <a:endParaRPr lang="sr-Cyrl-RS" dirty="0" smtClean="0">
                        <a:latin typeface="Times New Roman" pitchFamily="18" charset="0"/>
                        <a:cs typeface="Times New Roman" pitchFamily="18" charset="0"/>
                      </a:endParaRPr>
                    </a:p>
                    <a:p>
                      <a:r>
                        <a:rPr lang="sr-Cyrl-RS" dirty="0" smtClean="0">
                          <a:latin typeface="Times New Roman" pitchFamily="18" charset="0"/>
                          <a:cs typeface="Times New Roman" pitchFamily="18" charset="0"/>
                        </a:rPr>
                        <a:t>                                            20</a:t>
                      </a:r>
                      <a:endParaRPr lang="en-US" dirty="0">
                        <a:latin typeface="Times New Roman" pitchFamily="18" charset="0"/>
                        <a:cs typeface="Times New Roman" pitchFamily="18" charset="0"/>
                      </a:endParaRPr>
                    </a:p>
                  </a:txBody>
                  <a:tcPr/>
                </a:tc>
              </a:tr>
              <a:tr h="370840">
                <a:tc>
                  <a:txBody>
                    <a:bodyPr/>
                    <a:lstStyle/>
                    <a:p>
                      <a:r>
                        <a:rPr lang="sr-Cyrl-RS" dirty="0" smtClean="0">
                          <a:latin typeface="Times New Roman" pitchFamily="18" charset="0"/>
                          <a:cs typeface="Times New Roman" pitchFamily="18" charset="0"/>
                        </a:rPr>
                        <a:t>Трећи корак: претварање годишњег износа кредитног губитка у губитак  на пропорционалној основи множењем</a:t>
                      </a:r>
                      <a:r>
                        <a:rPr lang="sr-Cyrl-RS" baseline="0" dirty="0" smtClean="0">
                          <a:latin typeface="Times New Roman" pitchFamily="18" charset="0"/>
                          <a:cs typeface="Times New Roman" pitchFamily="18" charset="0"/>
                        </a:rPr>
                        <a:t> са пондерисаном просечном старошћу портфолија</a:t>
                      </a:r>
                    </a:p>
                    <a:p>
                      <a:r>
                        <a:rPr lang="sr-Cyrl-RS" baseline="0" dirty="0" smtClean="0">
                          <a:latin typeface="Times New Roman" pitchFamily="18" charset="0"/>
                          <a:cs typeface="Times New Roman" pitchFamily="18" charset="0"/>
                        </a:rPr>
                        <a:t>20х3</a:t>
                      </a:r>
                      <a:endParaRPr lang="en-US" dirty="0">
                        <a:latin typeface="Times New Roman" pitchFamily="18" charset="0"/>
                        <a:cs typeface="Times New Roman" pitchFamily="18" charset="0"/>
                      </a:endParaRPr>
                    </a:p>
                  </a:txBody>
                  <a:tcPr/>
                </a:tc>
                <a:tc>
                  <a:txBody>
                    <a:bodyPr/>
                    <a:lstStyle/>
                    <a:p>
                      <a:endParaRPr lang="sr-Cyrl-RS" dirty="0" smtClean="0">
                        <a:latin typeface="Times New Roman" pitchFamily="18" charset="0"/>
                        <a:cs typeface="Times New Roman" pitchFamily="18" charset="0"/>
                      </a:endParaRPr>
                    </a:p>
                    <a:p>
                      <a:endParaRPr lang="sr-Cyrl-RS" dirty="0" smtClean="0">
                        <a:latin typeface="Times New Roman" pitchFamily="18" charset="0"/>
                        <a:cs typeface="Times New Roman" pitchFamily="18" charset="0"/>
                      </a:endParaRPr>
                    </a:p>
                    <a:p>
                      <a:r>
                        <a:rPr lang="sr-Cyrl-RS" dirty="0" smtClean="0">
                          <a:latin typeface="Times New Roman" pitchFamily="18" charset="0"/>
                          <a:cs typeface="Times New Roman" pitchFamily="18" charset="0"/>
                        </a:rPr>
                        <a:t>                                           60</a:t>
                      </a:r>
                      <a:endParaRPr lang="en-US" dirty="0">
                        <a:latin typeface="Times New Roman" pitchFamily="18" charset="0"/>
                        <a:cs typeface="Times New Roman" pitchFamily="18" charset="0"/>
                      </a:endParaRPr>
                    </a:p>
                  </a:txBody>
                  <a:tcPr/>
                </a:tc>
              </a:tr>
              <a:tr h="370840">
                <a:tc>
                  <a:txBody>
                    <a:bodyPr/>
                    <a:lstStyle/>
                    <a:p>
                      <a:r>
                        <a:rPr lang="sr-Cyrl-RS" dirty="0" smtClean="0">
                          <a:latin typeface="Times New Roman" pitchFamily="18" charset="0"/>
                          <a:cs typeface="Times New Roman" pitchFamily="18" charset="0"/>
                        </a:rPr>
                        <a:t>На</a:t>
                      </a:r>
                      <a:r>
                        <a:rPr lang="sr-Cyrl-RS" baseline="0" dirty="0" smtClean="0">
                          <a:latin typeface="Times New Roman" pitchFamily="18" charset="0"/>
                          <a:cs typeface="Times New Roman" pitchFamily="18" charset="0"/>
                        </a:rPr>
                        <a:t> извештајни дан утврђен временски пропорционални износ </a:t>
                      </a:r>
                      <a:endParaRPr lang="en-US" dirty="0">
                        <a:latin typeface="Times New Roman" pitchFamily="18" charset="0"/>
                        <a:cs typeface="Times New Roman" pitchFamily="18" charset="0"/>
                      </a:endParaRPr>
                    </a:p>
                  </a:txBody>
                  <a:tcPr/>
                </a:tc>
                <a:tc>
                  <a:txBody>
                    <a:bodyPr/>
                    <a:lstStyle/>
                    <a:p>
                      <a:r>
                        <a:rPr lang="sr-Cyrl-RS" dirty="0" smtClean="0">
                          <a:latin typeface="Times New Roman" pitchFamily="18" charset="0"/>
                          <a:cs typeface="Times New Roman" pitchFamily="18" charset="0"/>
                        </a:rPr>
                        <a:t>               </a:t>
                      </a:r>
                    </a:p>
                    <a:p>
                      <a:r>
                        <a:rPr lang="sr-Cyrl-RS" dirty="0" smtClean="0">
                          <a:latin typeface="Times New Roman" pitchFamily="18" charset="0"/>
                          <a:cs typeface="Times New Roman" pitchFamily="18" charset="0"/>
                        </a:rPr>
                        <a:t>                                             60</a:t>
                      </a:r>
                      <a:endParaRPr lang="en-US" dirty="0">
                        <a:latin typeface="Times New Roman" pitchFamily="18" charset="0"/>
                        <a:cs typeface="Times New Roman" pitchFamily="18" charset="0"/>
                      </a:endParaRPr>
                    </a:p>
                  </a:txBody>
                  <a:tcPr/>
                </a:tc>
              </a:tr>
            </a:tbl>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dirty="0" smtClean="0"/>
              <a:t>Пример за примену праволинијског модела алокације очекиваних кредитних губитака</a:t>
            </a:r>
            <a:endParaRPr lang="en-US" dirty="0"/>
          </a:p>
        </p:txBody>
      </p:sp>
      <p:sp>
        <p:nvSpPr>
          <p:cNvPr id="3" name="Slide Number Placeholder 2"/>
          <p:cNvSpPr>
            <a:spLocks noGrp="1"/>
          </p:cNvSpPr>
          <p:nvPr>
            <p:ph type="sldNum" sz="quarter" idx="12"/>
          </p:nvPr>
        </p:nvSpPr>
        <p:spPr/>
        <p:txBody>
          <a:bodyPr/>
          <a:lstStyle/>
          <a:p>
            <a:fld id="{EE19053A-FF2E-42F5-86BE-F314680E42B5}" type="slidenum">
              <a:rPr lang="en-US" smtClean="0"/>
              <a:pPr/>
              <a:t>38</a:t>
            </a:fld>
            <a:endParaRPr lang="en-US"/>
          </a:p>
        </p:txBody>
      </p:sp>
      <p:sp>
        <p:nvSpPr>
          <p:cNvPr id="4" name="Content Placeholder 3"/>
          <p:cNvSpPr>
            <a:spLocks noGrp="1"/>
          </p:cNvSpPr>
          <p:nvPr>
            <p:ph sz="quarter" idx="1"/>
          </p:nvPr>
        </p:nvSpPr>
        <p:spPr/>
        <p:txBody>
          <a:bodyPr/>
          <a:lstStyle/>
          <a:p>
            <a:r>
              <a:rPr lang="sr-Cyrl-RS" dirty="0" smtClean="0"/>
              <a:t>Овај износ се упоређује са укупним очекиваним губицима у предвидивој будућности и виши од та два износа ће бити унет у књигу добрих пласмана као исправка вредности за овај портфолио на дан вредновања.</a:t>
            </a:r>
            <a:endParaRPr 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dirty="0" smtClean="0"/>
              <a:t>Шта ако се повећа износ очекиваних кредитних губитака?</a:t>
            </a:r>
            <a:endParaRPr lang="en-US" dirty="0"/>
          </a:p>
        </p:txBody>
      </p:sp>
      <p:sp>
        <p:nvSpPr>
          <p:cNvPr id="3" name="Slide Number Placeholder 2"/>
          <p:cNvSpPr>
            <a:spLocks noGrp="1"/>
          </p:cNvSpPr>
          <p:nvPr>
            <p:ph type="sldNum" sz="quarter" idx="12"/>
          </p:nvPr>
        </p:nvSpPr>
        <p:spPr/>
        <p:txBody>
          <a:bodyPr/>
          <a:lstStyle/>
          <a:p>
            <a:fld id="{EE19053A-FF2E-42F5-86BE-F314680E42B5}" type="slidenum">
              <a:rPr lang="en-US" smtClean="0"/>
              <a:pPr/>
              <a:t>39</a:t>
            </a:fld>
            <a:endParaRPr lang="en-US"/>
          </a:p>
        </p:txBody>
      </p:sp>
      <p:sp>
        <p:nvSpPr>
          <p:cNvPr id="4" name="Content Placeholder 3"/>
          <p:cNvSpPr>
            <a:spLocks noGrp="1"/>
          </p:cNvSpPr>
          <p:nvPr>
            <p:ph sz="quarter" idx="1"/>
          </p:nvPr>
        </p:nvSpPr>
        <p:spPr/>
        <p:txBody>
          <a:bodyPr/>
          <a:lstStyle/>
          <a:p>
            <a:r>
              <a:rPr lang="sr-Cyrl-RS" dirty="0" smtClean="0"/>
              <a:t>Ако износ очекиваних кредитних губитака порасте, тада се при примени пропорционалне временске методе дошло до усклађивања. Део пораста би био признат у билансу успеха одмах на основу рацио просечне пондерисане старости и просечног пондреисаног животног века портфолија.</a:t>
            </a:r>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smtClean="0"/>
              <a:t>Тестирање на обезвређење</a:t>
            </a:r>
            <a:endParaRPr lang="en-US" dirty="0"/>
          </a:p>
        </p:txBody>
      </p:sp>
      <p:sp>
        <p:nvSpPr>
          <p:cNvPr id="4" name="Slide Number Placeholder 3"/>
          <p:cNvSpPr>
            <a:spLocks noGrp="1"/>
          </p:cNvSpPr>
          <p:nvPr>
            <p:ph type="sldNum" sz="quarter" idx="12"/>
          </p:nvPr>
        </p:nvSpPr>
        <p:spPr/>
        <p:txBody>
          <a:bodyPr/>
          <a:lstStyle/>
          <a:p>
            <a:fld id="{EE19053A-FF2E-42F5-86BE-F314680E42B5}" type="slidenum">
              <a:rPr lang="en-US" smtClean="0"/>
              <a:pPr/>
              <a:t>4</a:t>
            </a:fld>
            <a:endParaRPr lang="en-US"/>
          </a:p>
        </p:txBody>
      </p:sp>
      <p:sp>
        <p:nvSpPr>
          <p:cNvPr id="3" name="Content Placeholder 2"/>
          <p:cNvSpPr>
            <a:spLocks noGrp="1"/>
          </p:cNvSpPr>
          <p:nvPr>
            <p:ph sz="quarter" idx="1"/>
          </p:nvPr>
        </p:nvSpPr>
        <p:spPr/>
        <p:txBody>
          <a:bodyPr/>
          <a:lstStyle/>
          <a:p>
            <a:r>
              <a:rPr lang="sr-Cyrl-CS" dirty="0" smtClean="0">
                <a:latin typeface="Times New Roman" pitchFamily="18" charset="0"/>
                <a:cs typeface="Times New Roman" pitchFamily="18" charset="0"/>
              </a:rPr>
              <a:t>Обавеза за сва финансијска средства и обавезе осим за финансијска  средства по  фер вредности независно од тога да ли се вреднују кроз  добитак или губитак или остали укупан резулат постоји обавеза тестирања   на обезвређење  на  дан биланса.</a:t>
            </a:r>
            <a:endParaRPr lang="en-US" dirty="0">
              <a:latin typeface="Times New Roman" pitchFamily="18" charset="0"/>
              <a:cs typeface="Times New Roman" pitchFamily="18"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smtClean="0"/>
              <a:t>Пример:</a:t>
            </a:r>
            <a:endParaRPr lang="en-US" dirty="0"/>
          </a:p>
        </p:txBody>
      </p:sp>
      <p:sp>
        <p:nvSpPr>
          <p:cNvPr id="3" name="Slide Number Placeholder 2"/>
          <p:cNvSpPr>
            <a:spLocks noGrp="1"/>
          </p:cNvSpPr>
          <p:nvPr>
            <p:ph type="sldNum" sz="quarter" idx="12"/>
          </p:nvPr>
        </p:nvSpPr>
        <p:spPr/>
        <p:txBody>
          <a:bodyPr/>
          <a:lstStyle/>
          <a:p>
            <a:fld id="{EE19053A-FF2E-42F5-86BE-F314680E42B5}" type="slidenum">
              <a:rPr lang="en-US" smtClean="0"/>
              <a:pPr/>
              <a:t>40</a:t>
            </a:fld>
            <a:endParaRPr lang="en-US"/>
          </a:p>
        </p:txBody>
      </p:sp>
      <p:sp>
        <p:nvSpPr>
          <p:cNvPr id="4" name="Content Placeholder 3"/>
          <p:cNvSpPr>
            <a:spLocks noGrp="1"/>
          </p:cNvSpPr>
          <p:nvPr>
            <p:ph sz="quarter" idx="1"/>
          </p:nvPr>
        </p:nvSpPr>
        <p:spPr/>
        <p:txBody>
          <a:bodyPr>
            <a:normAutofit lnSpcReduction="10000"/>
          </a:bodyPr>
          <a:lstStyle/>
          <a:p>
            <a:r>
              <a:rPr lang="sr-Cyrl-RS" dirty="0" smtClean="0"/>
              <a:t>Ако је просечна пондерисана старост портфолија 3 године, а порсечан животни век портфолија а5 година, а ревидирани износ очекиваних губитака је повећан са 100 на 12о, при коришћењу недисконоване пропорционалне временске методе исправка вредности ће за преостале две године ће износити 72. (120х3/5).  Будући да је ранији очекивани губитак износио 60 повећање од 12 ће бити одмах признато као расход у билансу успеха, док ће разлика од 8 бити као расход призната у преосталом животном веку портфолија.</a:t>
            </a:r>
          </a:p>
          <a:p>
            <a:endParaRPr lang="sr-Cyrl-RS" dirty="0" smtClean="0"/>
          </a:p>
          <a:p>
            <a:endParaRPr 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dirty="0" smtClean="0">
                <a:latin typeface="Times New Roman" pitchFamily="18" charset="0"/>
                <a:cs typeface="Times New Roman" pitchFamily="18" charset="0"/>
              </a:rPr>
              <a:t>Ануитетни приступ алокацији очекиваних  кредитних губитака</a:t>
            </a:r>
            <a:endParaRPr lang="en-US" dirty="0">
              <a:latin typeface="Times New Roman" pitchFamily="18" charset="0"/>
              <a:cs typeface="Times New Roman" pitchFamily="18" charset="0"/>
            </a:endParaRPr>
          </a:p>
        </p:txBody>
      </p:sp>
      <p:sp>
        <p:nvSpPr>
          <p:cNvPr id="3" name="Slide Number Placeholder 2"/>
          <p:cNvSpPr>
            <a:spLocks noGrp="1"/>
          </p:cNvSpPr>
          <p:nvPr>
            <p:ph type="sldNum" sz="quarter" idx="12"/>
          </p:nvPr>
        </p:nvSpPr>
        <p:spPr/>
        <p:txBody>
          <a:bodyPr/>
          <a:lstStyle/>
          <a:p>
            <a:fld id="{EE19053A-FF2E-42F5-86BE-F314680E42B5}" type="slidenum">
              <a:rPr lang="en-US" smtClean="0"/>
              <a:pPr/>
              <a:t>41</a:t>
            </a:fld>
            <a:endParaRPr lang="en-US"/>
          </a:p>
        </p:txBody>
      </p:sp>
      <p:sp>
        <p:nvSpPr>
          <p:cNvPr id="4" name="Content Placeholder 3"/>
          <p:cNvSpPr>
            <a:spLocks noGrp="1"/>
          </p:cNvSpPr>
          <p:nvPr>
            <p:ph sz="quarter" idx="1"/>
          </p:nvPr>
        </p:nvSpPr>
        <p:spPr/>
        <p:txBody>
          <a:bodyPr>
            <a:normAutofit/>
          </a:bodyPr>
          <a:lstStyle/>
          <a:p>
            <a:r>
              <a:rPr lang="ru-RU" dirty="0" smtClean="0"/>
              <a:t>Код ануитетног приступа банка на временској основи утврђени износ очекиваних губитка  претвара цео износ очекиваних губитака који ће настати током преосталог живота портфолија у ануитете и акумулира ове ануитете за године старости портфолија.  </a:t>
            </a:r>
          </a:p>
          <a:p>
            <a:r>
              <a:rPr lang="sr-Cyrl-RS" dirty="0" smtClean="0"/>
              <a:t>Овај приступ по дефиницији користи процену дисконтованих кредитних губитака.</a:t>
            </a:r>
            <a:endParaRPr 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dirty="0" smtClean="0"/>
              <a:t>Кредитни губици за које се очекује да ће се догодити у догледној будућности</a:t>
            </a:r>
            <a:endParaRPr lang="en-US" dirty="0"/>
          </a:p>
        </p:txBody>
      </p:sp>
      <p:sp>
        <p:nvSpPr>
          <p:cNvPr id="3" name="Slide Number Placeholder 2"/>
          <p:cNvSpPr>
            <a:spLocks noGrp="1"/>
          </p:cNvSpPr>
          <p:nvPr>
            <p:ph type="sldNum" sz="quarter" idx="12"/>
          </p:nvPr>
        </p:nvSpPr>
        <p:spPr/>
        <p:txBody>
          <a:bodyPr/>
          <a:lstStyle/>
          <a:p>
            <a:fld id="{EE19053A-FF2E-42F5-86BE-F314680E42B5}" type="slidenum">
              <a:rPr lang="en-US" smtClean="0"/>
              <a:pPr/>
              <a:t>42</a:t>
            </a:fld>
            <a:endParaRPr lang="en-US"/>
          </a:p>
        </p:txBody>
      </p:sp>
      <p:sp>
        <p:nvSpPr>
          <p:cNvPr id="4" name="Content Placeholder 3"/>
          <p:cNvSpPr>
            <a:spLocks noGrp="1"/>
          </p:cNvSpPr>
          <p:nvPr>
            <p:ph sz="quarter" idx="1"/>
          </p:nvPr>
        </p:nvSpPr>
        <p:spPr/>
        <p:txBody>
          <a:bodyPr>
            <a:normAutofit fontScale="92500"/>
          </a:bodyPr>
          <a:lstStyle/>
          <a:p>
            <a:endParaRPr lang="sr-Cyrl-RS" dirty="0" smtClean="0"/>
          </a:p>
          <a:p>
            <a:r>
              <a:rPr lang="sr-Cyrl-RS" dirty="0" smtClean="0"/>
              <a:t>Исправка вредности, односно отписи по основу кредитних губитака би морали бити током читавог животног века добољни да покрију губитке чији се настанак очекује у догледој будућности.</a:t>
            </a:r>
          </a:p>
          <a:p>
            <a:r>
              <a:rPr lang="sr-Cyrl-RS" dirty="0" smtClean="0"/>
              <a:t>Под догледном будућношћу се подразумева временски период у коме су могуће пројекције догађаја и услова и које могу бити коришћене као основа за разумну процену очекиваних кредитних губитака.То је период који је краћи од преосталог животног века портфолија. </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smtClean="0"/>
              <a:t>Исправка вредност лоших пласмана</a:t>
            </a:r>
            <a:endParaRPr lang="en-US" dirty="0"/>
          </a:p>
        </p:txBody>
      </p:sp>
      <p:sp>
        <p:nvSpPr>
          <p:cNvPr id="3" name="Slide Number Placeholder 2"/>
          <p:cNvSpPr>
            <a:spLocks noGrp="1"/>
          </p:cNvSpPr>
          <p:nvPr>
            <p:ph type="sldNum" sz="quarter" idx="12"/>
          </p:nvPr>
        </p:nvSpPr>
        <p:spPr/>
        <p:txBody>
          <a:bodyPr/>
          <a:lstStyle/>
          <a:p>
            <a:fld id="{EE19053A-FF2E-42F5-86BE-F314680E42B5}" type="slidenum">
              <a:rPr lang="en-US" smtClean="0"/>
              <a:pPr/>
              <a:t>43</a:t>
            </a:fld>
            <a:endParaRPr lang="en-US"/>
          </a:p>
        </p:txBody>
      </p:sp>
      <p:sp>
        <p:nvSpPr>
          <p:cNvPr id="4" name="Content Placeholder 3"/>
          <p:cNvSpPr>
            <a:spLocks noGrp="1"/>
          </p:cNvSpPr>
          <p:nvPr>
            <p:ph sz="quarter" idx="1"/>
          </p:nvPr>
        </p:nvSpPr>
        <p:spPr/>
        <p:txBody>
          <a:bodyPr/>
          <a:lstStyle/>
          <a:p>
            <a:r>
              <a:rPr lang="sr-Cyrl-RS" dirty="0" smtClean="0"/>
              <a:t>Целокупан износ очекиваних кредитних губитка који се односи на средства у тзв. лошој књизи треба да буде признат преко исправке вредности.</a:t>
            </a:r>
          </a:p>
          <a:p>
            <a:r>
              <a:rPr lang="sr-Cyrl-RS" dirty="0" smtClean="0"/>
              <a:t>Која ће дисконтна стопа бити коришћена ако се висина губитака утврђује на дисконтованој основи није прописано. Допушта се да се користи свака разумна стопа која се налази између укључујући и:</a:t>
            </a:r>
          </a:p>
          <a:p>
            <a:r>
              <a:rPr lang="sr-Cyrl-RS" dirty="0" smtClean="0"/>
              <a:t>Стопу на неризичне пласмане и</a:t>
            </a:r>
          </a:p>
          <a:p>
            <a:r>
              <a:rPr lang="sr-Cyrl-RS" dirty="0" smtClean="0"/>
              <a:t>Ефективну каматну стопу према МРС 39.</a:t>
            </a:r>
            <a:endParaRPr 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smtClean="0"/>
              <a:t>Трансфер исправки између две књиге</a:t>
            </a:r>
            <a:endParaRPr lang="en-US" dirty="0"/>
          </a:p>
        </p:txBody>
      </p:sp>
      <p:sp>
        <p:nvSpPr>
          <p:cNvPr id="3" name="Slide Number Placeholder 2"/>
          <p:cNvSpPr>
            <a:spLocks noGrp="1"/>
          </p:cNvSpPr>
          <p:nvPr>
            <p:ph type="sldNum" sz="quarter" idx="12"/>
          </p:nvPr>
        </p:nvSpPr>
        <p:spPr/>
        <p:txBody>
          <a:bodyPr/>
          <a:lstStyle/>
          <a:p>
            <a:fld id="{EE19053A-FF2E-42F5-86BE-F314680E42B5}" type="slidenum">
              <a:rPr lang="en-US" smtClean="0"/>
              <a:pPr/>
              <a:t>44</a:t>
            </a:fld>
            <a:endParaRPr lang="en-US"/>
          </a:p>
        </p:txBody>
      </p:sp>
      <p:sp>
        <p:nvSpPr>
          <p:cNvPr id="4" name="Content Placeholder 3"/>
          <p:cNvSpPr>
            <a:spLocks noGrp="1"/>
          </p:cNvSpPr>
          <p:nvPr>
            <p:ph sz="quarter" idx="1"/>
          </p:nvPr>
        </p:nvSpPr>
        <p:spPr/>
        <p:txBody>
          <a:bodyPr/>
          <a:lstStyle/>
          <a:p>
            <a:r>
              <a:rPr lang="sr-Cyrl-RS" dirty="0" smtClean="0"/>
              <a:t>Финансијска средства се преносе из књиге добрих у књигу лоших пласмана у складу са интерним управљањем кредитним ризиком.</a:t>
            </a:r>
          </a:p>
          <a:p>
            <a:r>
              <a:rPr lang="sr-Cyrl-RS" dirty="0" smtClean="0"/>
              <a:t>Ако банка пренос финансијских средстава између две књиге врши директно, тада треба да пренесе и одговрајући део исправки вредности. Износ дела исправки вредности који се односи на пренета средстава треба да буде  утврђен  на пропорционалној временској основи.</a:t>
            </a:r>
            <a:endParaRPr 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smtClean="0"/>
              <a:t>Трансфер исправки између две књиге</a:t>
            </a:r>
            <a:endParaRPr lang="en-US" dirty="0"/>
          </a:p>
        </p:txBody>
      </p:sp>
      <p:sp>
        <p:nvSpPr>
          <p:cNvPr id="3" name="Slide Number Placeholder 2"/>
          <p:cNvSpPr>
            <a:spLocks noGrp="1"/>
          </p:cNvSpPr>
          <p:nvPr>
            <p:ph type="sldNum" sz="quarter" idx="12"/>
          </p:nvPr>
        </p:nvSpPr>
        <p:spPr/>
        <p:txBody>
          <a:bodyPr/>
          <a:lstStyle/>
          <a:p>
            <a:fld id="{EE19053A-FF2E-42F5-86BE-F314680E42B5}" type="slidenum">
              <a:rPr lang="en-US" smtClean="0"/>
              <a:pPr/>
              <a:t>45</a:t>
            </a:fld>
            <a:endParaRPr lang="en-US"/>
          </a:p>
        </p:txBody>
      </p:sp>
      <p:sp>
        <p:nvSpPr>
          <p:cNvPr id="4" name="Content Placeholder 3"/>
          <p:cNvSpPr>
            <a:spLocks noGrp="1"/>
          </p:cNvSpPr>
          <p:nvPr>
            <p:ph sz="quarter" idx="1"/>
          </p:nvPr>
        </p:nvSpPr>
        <p:spPr/>
        <p:txBody>
          <a:bodyPr/>
          <a:lstStyle/>
          <a:p>
            <a:r>
              <a:rPr lang="sr-Cyrl-RS" dirty="0" smtClean="0"/>
              <a:t>При одређивању треба узети у обзир старост и животни век индивидуалног финансијског средства, која не мора бити једнака пондерисаној старости и животном веку портфолија.</a:t>
            </a:r>
          </a:p>
          <a:p>
            <a:r>
              <a:rPr lang="sr-Cyrl-RS" dirty="0" smtClean="0"/>
              <a:t>Након преноса банка треба да изврши поновну процену очекиваних кредитних губитака као за тзв. добру тако и за тзв. лошу књигу</a:t>
            </a:r>
            <a:endParaRPr 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dirty="0" smtClean="0"/>
              <a:t>Пример за утврђивање износа исправке који се односи на п ренета средства</a:t>
            </a:r>
            <a:endParaRPr lang="en-US" dirty="0"/>
          </a:p>
        </p:txBody>
      </p:sp>
      <p:sp>
        <p:nvSpPr>
          <p:cNvPr id="3" name="Slide Number Placeholder 2"/>
          <p:cNvSpPr>
            <a:spLocks noGrp="1"/>
          </p:cNvSpPr>
          <p:nvPr>
            <p:ph type="sldNum" sz="quarter" idx="12"/>
          </p:nvPr>
        </p:nvSpPr>
        <p:spPr/>
        <p:txBody>
          <a:bodyPr/>
          <a:lstStyle/>
          <a:p>
            <a:fld id="{EE19053A-FF2E-42F5-86BE-F314680E42B5}" type="slidenum">
              <a:rPr lang="en-US" smtClean="0"/>
              <a:pPr/>
              <a:t>46</a:t>
            </a:fld>
            <a:endParaRPr lang="en-US"/>
          </a:p>
        </p:txBody>
      </p:sp>
      <p:graphicFrame>
        <p:nvGraphicFramePr>
          <p:cNvPr id="5" name="Content Placeholder 4"/>
          <p:cNvGraphicFramePr>
            <a:graphicFrameLocks noGrp="1"/>
          </p:cNvGraphicFramePr>
          <p:nvPr>
            <p:ph sz="quarter" idx="1"/>
          </p:nvPr>
        </p:nvGraphicFramePr>
        <p:xfrm>
          <a:off x="301625" y="1527175"/>
          <a:ext cx="8504237" cy="4267200"/>
        </p:xfrm>
        <a:graphic>
          <a:graphicData uri="http://schemas.openxmlformats.org/drawingml/2006/table">
            <a:tbl>
              <a:tblPr firstRow="1" bandRow="1">
                <a:tableStyleId>{5C22544A-7EE6-4342-B048-85BDC9FD1C3A}</a:tableStyleId>
              </a:tblPr>
              <a:tblGrid>
                <a:gridCol w="1214891"/>
                <a:gridCol w="1214891"/>
                <a:gridCol w="1214891"/>
                <a:gridCol w="1214891"/>
                <a:gridCol w="1214891"/>
                <a:gridCol w="1214891"/>
                <a:gridCol w="1214891"/>
              </a:tblGrid>
              <a:tr h="370840">
                <a:tc>
                  <a:txBody>
                    <a:bodyPr/>
                    <a:lstStyle/>
                    <a:p>
                      <a:r>
                        <a:rPr lang="sr-Cyrl-RS" sz="1600" dirty="0" smtClean="0">
                          <a:latin typeface="Times New Roman" pitchFamily="18" charset="0"/>
                          <a:cs typeface="Times New Roman" pitchFamily="18" charset="0"/>
                        </a:rPr>
                        <a:t>портфолио</a:t>
                      </a:r>
                      <a:endParaRPr lang="en-US" sz="1600" dirty="0">
                        <a:latin typeface="Times New Roman" pitchFamily="18" charset="0"/>
                        <a:cs typeface="Times New Roman" pitchFamily="18" charset="0"/>
                      </a:endParaRPr>
                    </a:p>
                  </a:txBody>
                  <a:tcPr/>
                </a:tc>
                <a:tc>
                  <a:txBody>
                    <a:bodyPr/>
                    <a:lstStyle/>
                    <a:p>
                      <a:r>
                        <a:rPr lang="sr-Cyrl-RS" sz="1600" dirty="0" smtClean="0">
                          <a:latin typeface="Times New Roman" pitchFamily="18" charset="0"/>
                          <a:cs typeface="Times New Roman" pitchFamily="18" charset="0"/>
                        </a:rPr>
                        <a:t>Номинални износ пренетих</a:t>
                      </a:r>
                      <a:r>
                        <a:rPr lang="sr-Cyrl-RS" sz="1600" baseline="0" dirty="0" smtClean="0">
                          <a:latin typeface="Times New Roman" pitchFamily="18" charset="0"/>
                          <a:cs typeface="Times New Roman" pitchFamily="18" charset="0"/>
                        </a:rPr>
                        <a:t> средстава</a:t>
                      </a:r>
                      <a:endParaRPr lang="en-US" sz="1600" dirty="0">
                        <a:latin typeface="Times New Roman" pitchFamily="18" charset="0"/>
                        <a:cs typeface="Times New Roman" pitchFamily="18" charset="0"/>
                      </a:endParaRPr>
                    </a:p>
                  </a:txBody>
                  <a:tcPr/>
                </a:tc>
                <a:tc>
                  <a:txBody>
                    <a:bodyPr/>
                    <a:lstStyle/>
                    <a:p>
                      <a:r>
                        <a:rPr lang="sr-Cyrl-RS" sz="1600" dirty="0" smtClean="0">
                          <a:latin typeface="Times New Roman" pitchFamily="18" charset="0"/>
                          <a:cs typeface="Times New Roman" pitchFamily="18" charset="0"/>
                        </a:rPr>
                        <a:t>Очекивани губици током</a:t>
                      </a:r>
                      <a:r>
                        <a:rPr lang="sr-Cyrl-RS" sz="1600" baseline="0" dirty="0" smtClean="0">
                          <a:latin typeface="Times New Roman" pitchFamily="18" charset="0"/>
                          <a:cs typeface="Times New Roman" pitchFamily="18" charset="0"/>
                        </a:rPr>
                        <a:t> преосталог период за пренети износ</a:t>
                      </a:r>
                      <a:endParaRPr lang="en-US" sz="1600"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r-Cyrl-RS" sz="1600" dirty="0" smtClean="0">
                          <a:latin typeface="Times New Roman" pitchFamily="18" charset="0"/>
                          <a:cs typeface="Times New Roman" pitchFamily="18" charset="0"/>
                        </a:rPr>
                        <a:t>Пондерисани</a:t>
                      </a:r>
                      <a:r>
                        <a:rPr lang="sr-Cyrl-RS" sz="1600" baseline="0" dirty="0" smtClean="0">
                          <a:latin typeface="Times New Roman" pitchFamily="18" charset="0"/>
                          <a:cs typeface="Times New Roman" pitchFamily="18" charset="0"/>
                        </a:rPr>
                        <a:t> просечна старост пренетог износа</a:t>
                      </a:r>
                      <a:endParaRPr lang="en-US" sz="1600" dirty="0" smtClean="0">
                        <a:latin typeface="Times New Roman" pitchFamily="18" charset="0"/>
                        <a:cs typeface="Times New Roman" pitchFamily="18" charset="0"/>
                      </a:endParaRPr>
                    </a:p>
                    <a:p>
                      <a:endParaRPr lang="en-US" sz="1600"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r-Cyrl-RS" sz="1600" dirty="0" smtClean="0">
                          <a:latin typeface="Times New Roman" pitchFamily="18" charset="0"/>
                          <a:cs typeface="Times New Roman" pitchFamily="18" charset="0"/>
                        </a:rPr>
                        <a:t>Пондерисани</a:t>
                      </a:r>
                      <a:r>
                        <a:rPr lang="sr-Cyrl-RS" sz="1600" baseline="0" dirty="0" smtClean="0">
                          <a:latin typeface="Times New Roman" pitchFamily="18" charset="0"/>
                          <a:cs typeface="Times New Roman" pitchFamily="18" charset="0"/>
                        </a:rPr>
                        <a:t> просечни животни век пренетог износа</a:t>
                      </a:r>
                      <a:endParaRPr lang="en-US" sz="1600" dirty="0" smtClean="0">
                        <a:latin typeface="Times New Roman" pitchFamily="18" charset="0"/>
                        <a:cs typeface="Times New Roman" pitchFamily="18" charset="0"/>
                      </a:endParaRPr>
                    </a:p>
                    <a:p>
                      <a:r>
                        <a:rPr lang="sr-Cyrl-RS" sz="1600" baseline="0" dirty="0" smtClean="0">
                          <a:latin typeface="Times New Roman" pitchFamily="18" charset="0"/>
                          <a:cs typeface="Times New Roman" pitchFamily="18" charset="0"/>
                        </a:rPr>
                        <a:t>иге</a:t>
                      </a:r>
                      <a:endParaRPr lang="en-US" sz="1600" dirty="0">
                        <a:latin typeface="Times New Roman" pitchFamily="18" charset="0"/>
                        <a:cs typeface="Times New Roman" pitchFamily="18" charset="0"/>
                      </a:endParaRPr>
                    </a:p>
                  </a:txBody>
                  <a:tcPr/>
                </a:tc>
                <a:tc>
                  <a:txBody>
                    <a:bodyPr/>
                    <a:lstStyle/>
                    <a:p>
                      <a:r>
                        <a:rPr lang="sr-Cyrl-RS" sz="1600" dirty="0" smtClean="0">
                          <a:latin typeface="Times New Roman" pitchFamily="18" charset="0"/>
                          <a:cs typeface="Times New Roman" pitchFamily="18" charset="0"/>
                        </a:rPr>
                        <a:t>Исправке које се преносе</a:t>
                      </a:r>
                      <a:r>
                        <a:rPr lang="sr-Cyrl-RS" sz="1600" baseline="0" dirty="0" smtClean="0">
                          <a:latin typeface="Times New Roman" pitchFamily="18" charset="0"/>
                          <a:cs typeface="Times New Roman" pitchFamily="18" charset="0"/>
                        </a:rPr>
                        <a:t> из тзв. Добре књиге </a:t>
                      </a:r>
                      <a:endParaRPr lang="en-US" sz="1600" dirty="0">
                        <a:latin typeface="Times New Roman" pitchFamily="18" charset="0"/>
                        <a:cs typeface="Times New Roman" pitchFamily="18" charset="0"/>
                      </a:endParaRPr>
                    </a:p>
                  </a:txBody>
                  <a:tcPr/>
                </a:tc>
                <a:tc>
                  <a:txBody>
                    <a:bodyPr/>
                    <a:lstStyle/>
                    <a:p>
                      <a:r>
                        <a:rPr lang="sr-Cyrl-RS" sz="1600" dirty="0" smtClean="0">
                          <a:latin typeface="Times New Roman" pitchFamily="18" charset="0"/>
                          <a:cs typeface="Times New Roman" pitchFamily="18" charset="0"/>
                        </a:rPr>
                        <a:t>Додатне испраке у тзв. ошој књизи</a:t>
                      </a:r>
                      <a:endParaRPr lang="en-US" sz="1600" dirty="0">
                        <a:latin typeface="Times New Roman" pitchFamily="18" charset="0"/>
                        <a:cs typeface="Times New Roman" pitchFamily="18" charset="0"/>
                      </a:endParaRPr>
                    </a:p>
                  </a:txBody>
                  <a:tcPr/>
                </a:tc>
              </a:tr>
              <a:tr h="370840">
                <a:tc>
                  <a:txBody>
                    <a:bodyPr/>
                    <a:lstStyle/>
                    <a:p>
                      <a:r>
                        <a:rPr lang="sr-Cyrl-RS" dirty="0" smtClean="0">
                          <a:latin typeface="Times New Roman" pitchFamily="18" charset="0"/>
                          <a:cs typeface="Times New Roman" pitchFamily="18" charset="0"/>
                        </a:rPr>
                        <a:t>Т</a:t>
                      </a:r>
                      <a:endParaRPr lang="en-US" dirty="0">
                        <a:latin typeface="Times New Roman" pitchFamily="18" charset="0"/>
                        <a:cs typeface="Times New Roman" pitchFamily="18" charset="0"/>
                      </a:endParaRPr>
                    </a:p>
                  </a:txBody>
                  <a:tcPr/>
                </a:tc>
                <a:tc>
                  <a:txBody>
                    <a:bodyPr/>
                    <a:lstStyle/>
                    <a:p>
                      <a:r>
                        <a:rPr lang="sr-Cyrl-RS" dirty="0" smtClean="0">
                          <a:latin typeface="Times New Roman" pitchFamily="18" charset="0"/>
                          <a:cs typeface="Times New Roman" pitchFamily="18" charset="0"/>
                        </a:rPr>
                        <a:t>300</a:t>
                      </a:r>
                      <a:endParaRPr lang="en-US" dirty="0">
                        <a:latin typeface="Times New Roman" pitchFamily="18" charset="0"/>
                        <a:cs typeface="Times New Roman" pitchFamily="18" charset="0"/>
                      </a:endParaRPr>
                    </a:p>
                  </a:txBody>
                  <a:tcPr/>
                </a:tc>
                <a:tc>
                  <a:txBody>
                    <a:bodyPr/>
                    <a:lstStyle/>
                    <a:p>
                      <a:r>
                        <a:rPr lang="sr-Cyrl-RS" dirty="0" smtClean="0">
                          <a:latin typeface="Times New Roman" pitchFamily="18" charset="0"/>
                          <a:cs typeface="Times New Roman" pitchFamily="18" charset="0"/>
                        </a:rPr>
                        <a:t> 50</a:t>
                      </a:r>
                      <a:endParaRPr lang="en-US" dirty="0">
                        <a:latin typeface="Times New Roman" pitchFamily="18" charset="0"/>
                        <a:cs typeface="Times New Roman" pitchFamily="18" charset="0"/>
                      </a:endParaRPr>
                    </a:p>
                  </a:txBody>
                  <a:tcPr/>
                </a:tc>
                <a:tc>
                  <a:txBody>
                    <a:bodyPr/>
                    <a:lstStyle/>
                    <a:p>
                      <a:r>
                        <a:rPr lang="sr-Cyrl-RS" dirty="0" smtClean="0">
                          <a:latin typeface="Times New Roman" pitchFamily="18" charset="0"/>
                          <a:cs typeface="Times New Roman" pitchFamily="18" charset="0"/>
                        </a:rPr>
                        <a:t>4 године</a:t>
                      </a:r>
                      <a:endParaRPr lang="en-US" dirty="0">
                        <a:latin typeface="Times New Roman" pitchFamily="18" charset="0"/>
                        <a:cs typeface="Times New Roman" pitchFamily="18" charset="0"/>
                      </a:endParaRPr>
                    </a:p>
                  </a:txBody>
                  <a:tcPr/>
                </a:tc>
                <a:tc>
                  <a:txBody>
                    <a:bodyPr/>
                    <a:lstStyle/>
                    <a:p>
                      <a:r>
                        <a:rPr lang="sr-Cyrl-RS" dirty="0" smtClean="0">
                          <a:latin typeface="Times New Roman" pitchFamily="18" charset="0"/>
                          <a:cs typeface="Times New Roman" pitchFamily="18" charset="0"/>
                        </a:rPr>
                        <a:t>5 година</a:t>
                      </a:r>
                      <a:endParaRPr lang="en-US" dirty="0">
                        <a:latin typeface="Times New Roman" pitchFamily="18" charset="0"/>
                        <a:cs typeface="Times New Roman" pitchFamily="18" charset="0"/>
                      </a:endParaRPr>
                    </a:p>
                  </a:txBody>
                  <a:tcPr/>
                </a:tc>
                <a:tc>
                  <a:txBody>
                    <a:bodyPr/>
                    <a:lstStyle/>
                    <a:p>
                      <a:r>
                        <a:rPr lang="sr-Cyrl-RS" dirty="0" smtClean="0">
                          <a:latin typeface="Times New Roman" pitchFamily="18" charset="0"/>
                          <a:cs typeface="Times New Roman" pitchFamily="18" charset="0"/>
                        </a:rPr>
                        <a:t>40</a:t>
                      </a:r>
                      <a:endParaRPr lang="en-US" dirty="0">
                        <a:latin typeface="Times New Roman" pitchFamily="18" charset="0"/>
                        <a:cs typeface="Times New Roman" pitchFamily="18" charset="0"/>
                      </a:endParaRPr>
                    </a:p>
                  </a:txBody>
                  <a:tcPr/>
                </a:tc>
                <a:tc>
                  <a:txBody>
                    <a:bodyPr/>
                    <a:lstStyle/>
                    <a:p>
                      <a:r>
                        <a:rPr lang="sr-Cyrl-RS" dirty="0" smtClean="0">
                          <a:latin typeface="Times New Roman" pitchFamily="18" charset="0"/>
                          <a:cs typeface="Times New Roman" pitchFamily="18" charset="0"/>
                        </a:rPr>
                        <a:t>10</a:t>
                      </a:r>
                      <a:endParaRPr lang="en-US" dirty="0">
                        <a:latin typeface="Times New Roman" pitchFamily="18" charset="0"/>
                        <a:cs typeface="Times New Roman" pitchFamily="18" charset="0"/>
                      </a:endParaRPr>
                    </a:p>
                  </a:txBody>
                  <a:tcPr/>
                </a:tc>
              </a:tr>
              <a:tr h="370840">
                <a:tc>
                  <a:txBody>
                    <a:bodyPr/>
                    <a:lstStyle/>
                    <a:p>
                      <a:r>
                        <a:rPr lang="sr-Cyrl-RS" dirty="0" smtClean="0">
                          <a:latin typeface="Times New Roman" pitchFamily="18" charset="0"/>
                          <a:cs typeface="Times New Roman" pitchFamily="18" charset="0"/>
                        </a:rPr>
                        <a:t>С</a:t>
                      </a:r>
                      <a:endParaRPr lang="en-US" dirty="0">
                        <a:latin typeface="Times New Roman" pitchFamily="18" charset="0"/>
                        <a:cs typeface="Times New Roman" pitchFamily="18" charset="0"/>
                      </a:endParaRPr>
                    </a:p>
                  </a:txBody>
                  <a:tcPr/>
                </a:tc>
                <a:tc>
                  <a:txBody>
                    <a:bodyPr/>
                    <a:lstStyle/>
                    <a:p>
                      <a:r>
                        <a:rPr lang="sr-Cyrl-RS" dirty="0" smtClean="0">
                          <a:latin typeface="Times New Roman" pitchFamily="18" charset="0"/>
                          <a:cs typeface="Times New Roman" pitchFamily="18" charset="0"/>
                        </a:rPr>
                        <a:t>200</a:t>
                      </a:r>
                      <a:endParaRPr lang="en-US" dirty="0">
                        <a:latin typeface="Times New Roman" pitchFamily="18" charset="0"/>
                        <a:cs typeface="Times New Roman" pitchFamily="18" charset="0"/>
                      </a:endParaRPr>
                    </a:p>
                  </a:txBody>
                  <a:tcPr/>
                </a:tc>
                <a:tc>
                  <a:txBody>
                    <a:bodyPr/>
                    <a:lstStyle/>
                    <a:p>
                      <a:r>
                        <a:rPr lang="sr-Cyrl-RS" dirty="0" smtClean="0">
                          <a:latin typeface="Times New Roman" pitchFamily="18" charset="0"/>
                          <a:cs typeface="Times New Roman" pitchFamily="18" charset="0"/>
                        </a:rPr>
                        <a:t> 40</a:t>
                      </a:r>
                      <a:endParaRPr lang="en-US" dirty="0">
                        <a:latin typeface="Times New Roman" pitchFamily="18" charset="0"/>
                        <a:cs typeface="Times New Roman" pitchFamily="18" charset="0"/>
                      </a:endParaRPr>
                    </a:p>
                  </a:txBody>
                  <a:tcPr/>
                </a:tc>
                <a:tc>
                  <a:txBody>
                    <a:bodyPr/>
                    <a:lstStyle/>
                    <a:p>
                      <a:r>
                        <a:rPr lang="sr-Cyrl-RS" smtClean="0">
                          <a:latin typeface="Times New Roman" pitchFamily="18" charset="0"/>
                          <a:cs typeface="Times New Roman" pitchFamily="18" charset="0"/>
                        </a:rPr>
                        <a:t>2 године</a:t>
                      </a:r>
                      <a:endParaRPr lang="en-US">
                        <a:latin typeface="Times New Roman" pitchFamily="18" charset="0"/>
                        <a:cs typeface="Times New Roman" pitchFamily="18" charset="0"/>
                      </a:endParaRPr>
                    </a:p>
                  </a:txBody>
                  <a:tcPr/>
                </a:tc>
                <a:tc>
                  <a:txBody>
                    <a:bodyPr/>
                    <a:lstStyle/>
                    <a:p>
                      <a:r>
                        <a:rPr lang="sr-Cyrl-RS" dirty="0" smtClean="0">
                          <a:latin typeface="Times New Roman" pitchFamily="18" charset="0"/>
                          <a:cs typeface="Times New Roman" pitchFamily="18" charset="0"/>
                        </a:rPr>
                        <a:t>5 година</a:t>
                      </a:r>
                      <a:endParaRPr lang="en-US" dirty="0">
                        <a:latin typeface="Times New Roman" pitchFamily="18" charset="0"/>
                        <a:cs typeface="Times New Roman" pitchFamily="18" charset="0"/>
                      </a:endParaRPr>
                    </a:p>
                  </a:txBody>
                  <a:tcPr/>
                </a:tc>
                <a:tc>
                  <a:txBody>
                    <a:bodyPr/>
                    <a:lstStyle/>
                    <a:p>
                      <a:r>
                        <a:rPr lang="sr-Cyrl-RS" dirty="0" smtClean="0">
                          <a:latin typeface="Times New Roman" pitchFamily="18" charset="0"/>
                          <a:cs typeface="Times New Roman" pitchFamily="18" charset="0"/>
                        </a:rPr>
                        <a:t>16</a:t>
                      </a:r>
                      <a:endParaRPr lang="en-US" dirty="0">
                        <a:latin typeface="Times New Roman" pitchFamily="18" charset="0"/>
                        <a:cs typeface="Times New Roman" pitchFamily="18" charset="0"/>
                      </a:endParaRPr>
                    </a:p>
                  </a:txBody>
                  <a:tcPr/>
                </a:tc>
                <a:tc>
                  <a:txBody>
                    <a:bodyPr/>
                    <a:lstStyle/>
                    <a:p>
                      <a:r>
                        <a:rPr lang="sr-Cyrl-RS" dirty="0" smtClean="0">
                          <a:latin typeface="Times New Roman" pitchFamily="18" charset="0"/>
                          <a:cs typeface="Times New Roman" pitchFamily="18" charset="0"/>
                        </a:rPr>
                        <a:t>24</a:t>
                      </a:r>
                      <a:endParaRPr lang="en-US" dirty="0">
                        <a:latin typeface="Times New Roman" pitchFamily="18" charset="0"/>
                        <a:cs typeface="Times New Roman" pitchFamily="18" charset="0"/>
                      </a:endParaRPr>
                    </a:p>
                  </a:txBody>
                  <a:tcPr/>
                </a:tc>
              </a:tr>
              <a:tr h="370840">
                <a:tc>
                  <a:txBody>
                    <a:bodyPr/>
                    <a:lstStyle/>
                    <a:p>
                      <a:r>
                        <a:rPr lang="sr-Cyrl-RS" dirty="0" smtClean="0">
                          <a:latin typeface="Times New Roman" pitchFamily="18" charset="0"/>
                          <a:cs typeface="Times New Roman" pitchFamily="18" charset="0"/>
                        </a:rPr>
                        <a:t>Р</a:t>
                      </a:r>
                      <a:endParaRPr lang="en-US" dirty="0">
                        <a:latin typeface="Times New Roman" pitchFamily="18" charset="0"/>
                        <a:cs typeface="Times New Roman" pitchFamily="18" charset="0"/>
                      </a:endParaRPr>
                    </a:p>
                  </a:txBody>
                  <a:tcPr/>
                </a:tc>
                <a:tc>
                  <a:txBody>
                    <a:bodyPr/>
                    <a:lstStyle/>
                    <a:p>
                      <a:r>
                        <a:rPr lang="sr-Cyrl-RS" dirty="0" smtClean="0">
                          <a:latin typeface="Times New Roman" pitchFamily="18" charset="0"/>
                          <a:cs typeface="Times New Roman" pitchFamily="18" charset="0"/>
                        </a:rPr>
                        <a:t>250</a:t>
                      </a:r>
                      <a:endParaRPr lang="en-US" dirty="0">
                        <a:latin typeface="Times New Roman" pitchFamily="18" charset="0"/>
                        <a:cs typeface="Times New Roman" pitchFamily="18" charset="0"/>
                      </a:endParaRPr>
                    </a:p>
                  </a:txBody>
                  <a:tcPr/>
                </a:tc>
                <a:tc>
                  <a:txBody>
                    <a:bodyPr/>
                    <a:lstStyle/>
                    <a:p>
                      <a:r>
                        <a:rPr lang="sr-Cyrl-RS" dirty="0" smtClean="0">
                          <a:latin typeface="Times New Roman" pitchFamily="18" charset="0"/>
                          <a:cs typeface="Times New Roman" pitchFamily="18" charset="0"/>
                        </a:rPr>
                        <a:t> 50</a:t>
                      </a:r>
                      <a:endParaRPr lang="en-US" dirty="0">
                        <a:latin typeface="Times New Roman" pitchFamily="18" charset="0"/>
                        <a:cs typeface="Times New Roman" pitchFamily="18" charset="0"/>
                      </a:endParaRPr>
                    </a:p>
                  </a:txBody>
                  <a:tcPr/>
                </a:tc>
                <a:tc>
                  <a:txBody>
                    <a:bodyPr/>
                    <a:lstStyle/>
                    <a:p>
                      <a:r>
                        <a:rPr lang="sr-Cyrl-RS" dirty="0" smtClean="0">
                          <a:latin typeface="Times New Roman" pitchFamily="18" charset="0"/>
                          <a:cs typeface="Times New Roman" pitchFamily="18" charset="0"/>
                        </a:rPr>
                        <a:t>2,5 година</a:t>
                      </a:r>
                      <a:endParaRPr lang="en-US" dirty="0">
                        <a:latin typeface="Times New Roman" pitchFamily="18" charset="0"/>
                        <a:cs typeface="Times New Roman" pitchFamily="18" charset="0"/>
                      </a:endParaRPr>
                    </a:p>
                  </a:txBody>
                  <a:tcPr/>
                </a:tc>
                <a:tc>
                  <a:txBody>
                    <a:bodyPr/>
                    <a:lstStyle/>
                    <a:p>
                      <a:r>
                        <a:rPr lang="sr-Cyrl-RS" dirty="0" smtClean="0">
                          <a:latin typeface="Times New Roman" pitchFamily="18" charset="0"/>
                          <a:cs typeface="Times New Roman" pitchFamily="18" charset="0"/>
                        </a:rPr>
                        <a:t>5 година</a:t>
                      </a:r>
                      <a:endParaRPr lang="en-US" dirty="0">
                        <a:latin typeface="Times New Roman" pitchFamily="18" charset="0"/>
                        <a:cs typeface="Times New Roman" pitchFamily="18" charset="0"/>
                      </a:endParaRPr>
                    </a:p>
                  </a:txBody>
                  <a:tcPr/>
                </a:tc>
                <a:tc>
                  <a:txBody>
                    <a:bodyPr/>
                    <a:lstStyle/>
                    <a:p>
                      <a:r>
                        <a:rPr lang="sr-Cyrl-RS" dirty="0" smtClean="0">
                          <a:latin typeface="Times New Roman" pitchFamily="18" charset="0"/>
                          <a:cs typeface="Times New Roman" pitchFamily="18" charset="0"/>
                        </a:rPr>
                        <a:t>25</a:t>
                      </a:r>
                      <a:endParaRPr lang="en-US" dirty="0">
                        <a:latin typeface="Times New Roman" pitchFamily="18" charset="0"/>
                        <a:cs typeface="Times New Roman" pitchFamily="18" charset="0"/>
                      </a:endParaRPr>
                    </a:p>
                  </a:txBody>
                  <a:tcPr/>
                </a:tc>
                <a:tc>
                  <a:txBody>
                    <a:bodyPr/>
                    <a:lstStyle/>
                    <a:p>
                      <a:r>
                        <a:rPr lang="sr-Cyrl-RS" dirty="0" smtClean="0">
                          <a:latin typeface="Times New Roman" pitchFamily="18" charset="0"/>
                          <a:cs typeface="Times New Roman" pitchFamily="18" charset="0"/>
                        </a:rPr>
                        <a:t>25</a:t>
                      </a:r>
                      <a:endParaRPr lang="en-US" dirty="0">
                        <a:latin typeface="Times New Roman" pitchFamily="18" charset="0"/>
                        <a:cs typeface="Times New Roman" pitchFamily="18" charset="0"/>
                      </a:endParaRPr>
                    </a:p>
                  </a:txBody>
                  <a:tcPr/>
                </a:tc>
              </a:tr>
              <a:tr h="370840">
                <a:tc>
                  <a:txBody>
                    <a:bodyPr/>
                    <a:lstStyle/>
                    <a:p>
                      <a:r>
                        <a:rPr lang="sr-Cyrl-RS" dirty="0" smtClean="0">
                          <a:latin typeface="Times New Roman" pitchFamily="18" charset="0"/>
                          <a:cs typeface="Times New Roman" pitchFamily="18" charset="0"/>
                        </a:rPr>
                        <a:t>Љ</a:t>
                      </a:r>
                      <a:endParaRPr lang="en-US" dirty="0">
                        <a:latin typeface="Times New Roman" pitchFamily="18" charset="0"/>
                        <a:cs typeface="Times New Roman" pitchFamily="18" charset="0"/>
                      </a:endParaRPr>
                    </a:p>
                  </a:txBody>
                  <a:tcPr/>
                </a:tc>
                <a:tc>
                  <a:txBody>
                    <a:bodyPr/>
                    <a:lstStyle/>
                    <a:p>
                      <a:r>
                        <a:rPr lang="sr-Cyrl-RS" dirty="0" smtClean="0">
                          <a:latin typeface="Times New Roman" pitchFamily="18" charset="0"/>
                          <a:cs typeface="Times New Roman" pitchFamily="18" charset="0"/>
                        </a:rPr>
                        <a:t>400</a:t>
                      </a:r>
                      <a:endParaRPr lang="en-US" dirty="0">
                        <a:latin typeface="Times New Roman" pitchFamily="18" charset="0"/>
                        <a:cs typeface="Times New Roman" pitchFamily="18" charset="0"/>
                      </a:endParaRPr>
                    </a:p>
                  </a:txBody>
                  <a:tcPr/>
                </a:tc>
                <a:tc>
                  <a:txBody>
                    <a:bodyPr/>
                    <a:lstStyle/>
                    <a:p>
                      <a:r>
                        <a:rPr lang="sr-Cyrl-RS" dirty="0" smtClean="0">
                          <a:latin typeface="Times New Roman" pitchFamily="18" charset="0"/>
                          <a:cs typeface="Times New Roman" pitchFamily="18" charset="0"/>
                        </a:rPr>
                        <a:t>75</a:t>
                      </a:r>
                      <a:endParaRPr lang="en-US" dirty="0">
                        <a:latin typeface="Times New Roman" pitchFamily="18" charset="0"/>
                        <a:cs typeface="Times New Roman" pitchFamily="18" charset="0"/>
                      </a:endParaRPr>
                    </a:p>
                  </a:txBody>
                  <a:tcPr/>
                </a:tc>
                <a:tc>
                  <a:txBody>
                    <a:bodyPr/>
                    <a:lstStyle/>
                    <a:p>
                      <a:r>
                        <a:rPr lang="sr-Cyrl-RS" dirty="0" smtClean="0">
                          <a:latin typeface="Times New Roman" pitchFamily="18" charset="0"/>
                          <a:cs typeface="Times New Roman" pitchFamily="18" charset="0"/>
                        </a:rPr>
                        <a:t>3,5</a:t>
                      </a:r>
                      <a:r>
                        <a:rPr lang="sr-Cyrl-RS" baseline="0" dirty="0" smtClean="0">
                          <a:latin typeface="Times New Roman" pitchFamily="18" charset="0"/>
                          <a:cs typeface="Times New Roman" pitchFamily="18" charset="0"/>
                        </a:rPr>
                        <a:t> година</a:t>
                      </a:r>
                      <a:endParaRPr lang="en-US" dirty="0">
                        <a:latin typeface="Times New Roman" pitchFamily="18" charset="0"/>
                        <a:cs typeface="Times New Roman" pitchFamily="18" charset="0"/>
                      </a:endParaRPr>
                    </a:p>
                  </a:txBody>
                  <a:tcPr/>
                </a:tc>
                <a:tc>
                  <a:txBody>
                    <a:bodyPr/>
                    <a:lstStyle/>
                    <a:p>
                      <a:r>
                        <a:rPr lang="sr-Cyrl-RS" dirty="0" smtClean="0">
                          <a:latin typeface="Times New Roman" pitchFamily="18" charset="0"/>
                          <a:cs typeface="Times New Roman" pitchFamily="18" charset="0"/>
                        </a:rPr>
                        <a:t>5 година</a:t>
                      </a:r>
                      <a:endParaRPr lang="en-US" dirty="0">
                        <a:latin typeface="Times New Roman" pitchFamily="18" charset="0"/>
                        <a:cs typeface="Times New Roman" pitchFamily="18" charset="0"/>
                      </a:endParaRPr>
                    </a:p>
                  </a:txBody>
                  <a:tcPr/>
                </a:tc>
                <a:tc>
                  <a:txBody>
                    <a:bodyPr/>
                    <a:lstStyle/>
                    <a:p>
                      <a:r>
                        <a:rPr lang="sr-Cyrl-RS" dirty="0" smtClean="0">
                          <a:latin typeface="Times New Roman" pitchFamily="18" charset="0"/>
                          <a:cs typeface="Times New Roman" pitchFamily="18" charset="0"/>
                        </a:rPr>
                        <a:t>52,5</a:t>
                      </a:r>
                      <a:endParaRPr lang="en-US" dirty="0">
                        <a:latin typeface="Times New Roman" pitchFamily="18" charset="0"/>
                        <a:cs typeface="Times New Roman" pitchFamily="18" charset="0"/>
                      </a:endParaRPr>
                    </a:p>
                  </a:txBody>
                  <a:tcPr/>
                </a:tc>
                <a:tc>
                  <a:txBody>
                    <a:bodyPr/>
                    <a:lstStyle/>
                    <a:p>
                      <a:r>
                        <a:rPr lang="sr-Cyrl-RS" dirty="0" smtClean="0">
                          <a:latin typeface="Times New Roman" pitchFamily="18" charset="0"/>
                          <a:cs typeface="Times New Roman" pitchFamily="18" charset="0"/>
                        </a:rPr>
                        <a:t>22,5</a:t>
                      </a:r>
                      <a:endParaRPr lang="en-US" dirty="0">
                        <a:latin typeface="Times New Roman" pitchFamily="18" charset="0"/>
                        <a:cs typeface="Times New Roman" pitchFamily="18" charset="0"/>
                      </a:endParaRPr>
                    </a:p>
                  </a:txBody>
                  <a:tcPr/>
                </a:tc>
              </a:tr>
              <a:tr h="370840">
                <a:tc>
                  <a:txBody>
                    <a:bodyPr/>
                    <a:lstStyle/>
                    <a:p>
                      <a:r>
                        <a:rPr lang="sr-Cyrl-RS" dirty="0" smtClean="0">
                          <a:latin typeface="Times New Roman" pitchFamily="18" charset="0"/>
                          <a:cs typeface="Times New Roman" pitchFamily="18" charset="0"/>
                        </a:rPr>
                        <a:t>П</a:t>
                      </a:r>
                      <a:endParaRPr lang="en-US" dirty="0">
                        <a:latin typeface="Times New Roman" pitchFamily="18" charset="0"/>
                        <a:cs typeface="Times New Roman" pitchFamily="18" charset="0"/>
                      </a:endParaRPr>
                    </a:p>
                  </a:txBody>
                  <a:tcPr/>
                </a:tc>
                <a:tc>
                  <a:txBody>
                    <a:bodyPr/>
                    <a:lstStyle/>
                    <a:p>
                      <a:r>
                        <a:rPr lang="sr-Cyrl-RS" dirty="0" smtClean="0">
                          <a:latin typeface="Times New Roman" pitchFamily="18" charset="0"/>
                          <a:cs typeface="Times New Roman" pitchFamily="18" charset="0"/>
                        </a:rPr>
                        <a:t>150</a:t>
                      </a:r>
                      <a:endParaRPr lang="en-US" dirty="0">
                        <a:latin typeface="Times New Roman" pitchFamily="18" charset="0"/>
                        <a:cs typeface="Times New Roman" pitchFamily="18" charset="0"/>
                      </a:endParaRPr>
                    </a:p>
                  </a:txBody>
                  <a:tcPr/>
                </a:tc>
                <a:tc>
                  <a:txBody>
                    <a:bodyPr/>
                    <a:lstStyle/>
                    <a:p>
                      <a:r>
                        <a:rPr lang="sr-Cyrl-RS" dirty="0" smtClean="0">
                          <a:latin typeface="Times New Roman" pitchFamily="18" charset="0"/>
                          <a:cs typeface="Times New Roman" pitchFamily="18" charset="0"/>
                        </a:rPr>
                        <a:t>100</a:t>
                      </a:r>
                      <a:endParaRPr lang="en-US" dirty="0">
                        <a:latin typeface="Times New Roman" pitchFamily="18" charset="0"/>
                        <a:cs typeface="Times New Roman" pitchFamily="18" charset="0"/>
                      </a:endParaRPr>
                    </a:p>
                  </a:txBody>
                  <a:tcPr/>
                </a:tc>
                <a:tc>
                  <a:txBody>
                    <a:bodyPr/>
                    <a:lstStyle/>
                    <a:p>
                      <a:r>
                        <a:rPr lang="sr-Cyrl-RS" dirty="0" smtClean="0">
                          <a:latin typeface="Times New Roman" pitchFamily="18" charset="0"/>
                          <a:cs typeface="Times New Roman" pitchFamily="18" charset="0"/>
                        </a:rPr>
                        <a:t>1,5 година</a:t>
                      </a:r>
                      <a:endParaRPr lang="en-US" dirty="0">
                        <a:latin typeface="Times New Roman" pitchFamily="18" charset="0"/>
                        <a:cs typeface="Times New Roman" pitchFamily="18" charset="0"/>
                      </a:endParaRPr>
                    </a:p>
                  </a:txBody>
                  <a:tcPr/>
                </a:tc>
                <a:tc>
                  <a:txBody>
                    <a:bodyPr/>
                    <a:lstStyle/>
                    <a:p>
                      <a:r>
                        <a:rPr lang="sr-Cyrl-RS" dirty="0" smtClean="0">
                          <a:latin typeface="Times New Roman" pitchFamily="18" charset="0"/>
                          <a:cs typeface="Times New Roman" pitchFamily="18" charset="0"/>
                        </a:rPr>
                        <a:t>10 година</a:t>
                      </a:r>
                      <a:endParaRPr lang="en-US" dirty="0">
                        <a:latin typeface="Times New Roman" pitchFamily="18" charset="0"/>
                        <a:cs typeface="Times New Roman" pitchFamily="18" charset="0"/>
                      </a:endParaRPr>
                    </a:p>
                  </a:txBody>
                  <a:tcPr/>
                </a:tc>
                <a:tc>
                  <a:txBody>
                    <a:bodyPr/>
                    <a:lstStyle/>
                    <a:p>
                      <a:r>
                        <a:rPr lang="sr-Cyrl-RS" dirty="0" smtClean="0">
                          <a:latin typeface="Times New Roman" pitchFamily="18" charset="0"/>
                          <a:cs typeface="Times New Roman" pitchFamily="18" charset="0"/>
                        </a:rPr>
                        <a:t>15</a:t>
                      </a:r>
                      <a:endParaRPr lang="en-US" dirty="0">
                        <a:latin typeface="Times New Roman" pitchFamily="18" charset="0"/>
                        <a:cs typeface="Times New Roman" pitchFamily="18" charset="0"/>
                      </a:endParaRPr>
                    </a:p>
                  </a:txBody>
                  <a:tcPr/>
                </a:tc>
                <a:tc>
                  <a:txBody>
                    <a:bodyPr/>
                    <a:lstStyle/>
                    <a:p>
                      <a:r>
                        <a:rPr lang="sr-Cyrl-RS" dirty="0" smtClean="0">
                          <a:latin typeface="Times New Roman" pitchFamily="18" charset="0"/>
                          <a:cs typeface="Times New Roman" pitchFamily="18" charset="0"/>
                        </a:rPr>
                        <a:t>85</a:t>
                      </a:r>
                      <a:endParaRPr lang="en-US" dirty="0">
                        <a:latin typeface="Times New Roman" pitchFamily="18" charset="0"/>
                        <a:cs typeface="Times New Roman" pitchFamily="18" charset="0"/>
                      </a:endParaRPr>
                    </a:p>
                  </a:txBody>
                  <a:tcPr/>
                </a:tc>
              </a:tr>
              <a:tr h="370840">
                <a:tc>
                  <a:txBody>
                    <a:bodyPr/>
                    <a:lstStyle/>
                    <a:p>
                      <a:r>
                        <a:rPr lang="sr-Cyrl-RS" dirty="0" smtClean="0">
                          <a:latin typeface="Times New Roman" pitchFamily="18" charset="0"/>
                          <a:cs typeface="Times New Roman" pitchFamily="18" charset="0"/>
                        </a:rPr>
                        <a:t>О</a:t>
                      </a:r>
                      <a:endParaRPr lang="en-US" dirty="0">
                        <a:latin typeface="Times New Roman" pitchFamily="18" charset="0"/>
                        <a:cs typeface="Times New Roman" pitchFamily="18" charset="0"/>
                      </a:endParaRPr>
                    </a:p>
                  </a:txBody>
                  <a:tcPr/>
                </a:tc>
                <a:tc>
                  <a:txBody>
                    <a:bodyPr/>
                    <a:lstStyle/>
                    <a:p>
                      <a:r>
                        <a:rPr lang="sr-Cyrl-RS" dirty="0" smtClean="0">
                          <a:latin typeface="Times New Roman" pitchFamily="18" charset="0"/>
                          <a:cs typeface="Times New Roman" pitchFamily="18" charset="0"/>
                        </a:rPr>
                        <a:t>500</a:t>
                      </a:r>
                      <a:endParaRPr lang="en-US" dirty="0">
                        <a:latin typeface="Times New Roman" pitchFamily="18" charset="0"/>
                        <a:cs typeface="Times New Roman" pitchFamily="18" charset="0"/>
                      </a:endParaRPr>
                    </a:p>
                  </a:txBody>
                  <a:tcPr/>
                </a:tc>
                <a:tc>
                  <a:txBody>
                    <a:bodyPr/>
                    <a:lstStyle/>
                    <a:p>
                      <a:r>
                        <a:rPr lang="sr-Cyrl-RS" dirty="0" smtClean="0">
                          <a:latin typeface="Times New Roman" pitchFamily="18" charset="0"/>
                          <a:cs typeface="Times New Roman" pitchFamily="18" charset="0"/>
                        </a:rPr>
                        <a:t>80</a:t>
                      </a:r>
                      <a:endParaRPr lang="en-US" dirty="0">
                        <a:latin typeface="Times New Roman" pitchFamily="18" charset="0"/>
                        <a:cs typeface="Times New Roman" pitchFamily="18" charset="0"/>
                      </a:endParaRPr>
                    </a:p>
                  </a:txBody>
                  <a:tcPr/>
                </a:tc>
                <a:tc>
                  <a:txBody>
                    <a:bodyPr/>
                    <a:lstStyle/>
                    <a:p>
                      <a:r>
                        <a:rPr lang="sr-Cyrl-RS" dirty="0" smtClean="0">
                          <a:latin typeface="Times New Roman" pitchFamily="18" charset="0"/>
                          <a:cs typeface="Times New Roman" pitchFamily="18" charset="0"/>
                        </a:rPr>
                        <a:t>4 године</a:t>
                      </a:r>
                      <a:endParaRPr lang="en-US" dirty="0">
                        <a:latin typeface="Times New Roman" pitchFamily="18" charset="0"/>
                        <a:cs typeface="Times New Roman" pitchFamily="18" charset="0"/>
                      </a:endParaRPr>
                    </a:p>
                  </a:txBody>
                  <a:tcPr/>
                </a:tc>
                <a:tc>
                  <a:txBody>
                    <a:bodyPr/>
                    <a:lstStyle/>
                    <a:p>
                      <a:r>
                        <a:rPr lang="sr-Cyrl-RS" dirty="0" smtClean="0">
                          <a:latin typeface="Times New Roman" pitchFamily="18" charset="0"/>
                          <a:cs typeface="Times New Roman" pitchFamily="18" charset="0"/>
                        </a:rPr>
                        <a:t>10 година</a:t>
                      </a:r>
                      <a:endParaRPr lang="en-US" dirty="0">
                        <a:latin typeface="Times New Roman" pitchFamily="18" charset="0"/>
                        <a:cs typeface="Times New Roman" pitchFamily="18" charset="0"/>
                      </a:endParaRPr>
                    </a:p>
                  </a:txBody>
                  <a:tcPr/>
                </a:tc>
                <a:tc>
                  <a:txBody>
                    <a:bodyPr/>
                    <a:lstStyle/>
                    <a:p>
                      <a:r>
                        <a:rPr lang="sr-Cyrl-RS" dirty="0" smtClean="0">
                          <a:latin typeface="Times New Roman" pitchFamily="18" charset="0"/>
                          <a:cs typeface="Times New Roman" pitchFamily="18" charset="0"/>
                        </a:rPr>
                        <a:t>32</a:t>
                      </a:r>
                      <a:endParaRPr lang="en-US" dirty="0">
                        <a:latin typeface="Times New Roman" pitchFamily="18" charset="0"/>
                        <a:cs typeface="Times New Roman" pitchFamily="18" charset="0"/>
                      </a:endParaRPr>
                    </a:p>
                  </a:txBody>
                  <a:tcPr/>
                </a:tc>
                <a:tc>
                  <a:txBody>
                    <a:bodyPr/>
                    <a:lstStyle/>
                    <a:p>
                      <a:r>
                        <a:rPr lang="sr-Cyrl-RS" dirty="0" smtClean="0">
                          <a:latin typeface="Times New Roman" pitchFamily="18" charset="0"/>
                          <a:cs typeface="Times New Roman" pitchFamily="18" charset="0"/>
                        </a:rPr>
                        <a:t>48</a:t>
                      </a:r>
                      <a:endParaRPr lang="en-US" dirty="0">
                        <a:latin typeface="Times New Roman" pitchFamily="18" charset="0"/>
                        <a:cs typeface="Times New Roman" pitchFamily="18" charset="0"/>
                      </a:endParaRPr>
                    </a:p>
                  </a:txBody>
                  <a:tcPr/>
                </a:tc>
              </a:tr>
            </a:tbl>
          </a:graphicData>
        </a:graphic>
      </p:graphicFrame>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smtClean="0"/>
              <a:t>Закључак</a:t>
            </a:r>
            <a:endParaRPr lang="en-US" dirty="0"/>
          </a:p>
        </p:txBody>
      </p:sp>
      <p:sp>
        <p:nvSpPr>
          <p:cNvPr id="3" name="Slide Number Placeholder 2"/>
          <p:cNvSpPr>
            <a:spLocks noGrp="1"/>
          </p:cNvSpPr>
          <p:nvPr>
            <p:ph type="sldNum" sz="quarter" idx="12"/>
          </p:nvPr>
        </p:nvSpPr>
        <p:spPr/>
        <p:txBody>
          <a:bodyPr/>
          <a:lstStyle/>
          <a:p>
            <a:fld id="{EE19053A-FF2E-42F5-86BE-F314680E42B5}" type="slidenum">
              <a:rPr lang="en-US" smtClean="0"/>
              <a:pPr/>
              <a:t>47</a:t>
            </a:fld>
            <a:endParaRPr lang="en-US"/>
          </a:p>
        </p:txBody>
      </p:sp>
      <p:sp>
        <p:nvSpPr>
          <p:cNvPr id="4" name="Content Placeholder 3"/>
          <p:cNvSpPr>
            <a:spLocks noGrp="1"/>
          </p:cNvSpPr>
          <p:nvPr>
            <p:ph sz="quarter" idx="1"/>
          </p:nvPr>
        </p:nvSpPr>
        <p:spPr/>
        <p:txBody>
          <a:bodyPr>
            <a:normAutofit/>
          </a:bodyPr>
          <a:lstStyle/>
          <a:p>
            <a:r>
              <a:rPr lang="sr-Cyrl-RS" dirty="0" smtClean="0"/>
              <a:t>Очекивани кредитни губици се процењују одвојено за “добре” и за “лоше” пласмане.</a:t>
            </a:r>
          </a:p>
          <a:p>
            <a:r>
              <a:rPr lang="sr-Cyrl-RS" dirty="0" smtClean="0"/>
              <a:t>Разлика између књига треба да се заснива начелно на интерном управљању кредитним ризиком, полазећи од принципа да финансијска средства треба да буду пренета у књигу лоших пласмана ако њихова наплата постаје неизвесна да менаџмент за кредитни ризик банке предузима измене које имају за циљ дфа се максимизира уговорена наплата.</a:t>
            </a:r>
            <a:endParaRPr 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smtClean="0"/>
              <a:t>Закључак</a:t>
            </a:r>
            <a:endParaRPr lang="en-US" dirty="0"/>
          </a:p>
        </p:txBody>
      </p:sp>
      <p:sp>
        <p:nvSpPr>
          <p:cNvPr id="3" name="Slide Number Placeholder 2"/>
          <p:cNvSpPr>
            <a:spLocks noGrp="1"/>
          </p:cNvSpPr>
          <p:nvPr>
            <p:ph type="sldNum" sz="quarter" idx="12"/>
          </p:nvPr>
        </p:nvSpPr>
        <p:spPr/>
        <p:txBody>
          <a:bodyPr/>
          <a:lstStyle/>
          <a:p>
            <a:fld id="{EE19053A-FF2E-42F5-86BE-F314680E42B5}" type="slidenum">
              <a:rPr lang="en-US" smtClean="0"/>
              <a:pPr/>
              <a:t>48</a:t>
            </a:fld>
            <a:endParaRPr lang="en-US"/>
          </a:p>
        </p:txBody>
      </p:sp>
      <p:sp>
        <p:nvSpPr>
          <p:cNvPr id="4" name="Content Placeholder 3"/>
          <p:cNvSpPr>
            <a:spLocks noGrp="1"/>
          </p:cNvSpPr>
          <p:nvPr>
            <p:ph sz="quarter" idx="1"/>
          </p:nvPr>
        </p:nvSpPr>
        <p:spPr/>
        <p:txBody>
          <a:bodyPr>
            <a:normAutofit lnSpcReduction="10000"/>
          </a:bodyPr>
          <a:lstStyle/>
          <a:p>
            <a:r>
              <a:rPr lang="sr-Cyrl-RS" dirty="0" smtClean="0"/>
              <a:t>Исправке вредности за сваки извештајни дан треба да буду збир исправки које се односе на добре и исправки које се односе на лоше пласмане.</a:t>
            </a:r>
          </a:p>
          <a:p>
            <a:r>
              <a:rPr lang="sr-Cyrl-RS" dirty="0" smtClean="0"/>
              <a:t>Износ исправке које се односе на добре пласмане треба да буду виши од следећа два:</a:t>
            </a:r>
          </a:p>
          <a:p>
            <a:r>
              <a:rPr lang="sr-Cyrl-RS" dirty="0" smtClean="0"/>
              <a:t>Очекиваних кредитних губитака распоређених на пропорционалној временској основи и</a:t>
            </a:r>
          </a:p>
          <a:p>
            <a:r>
              <a:rPr lang="sr-Cyrl-RS" dirty="0" smtClean="0"/>
              <a:t>Кредитних губитака чији се настанак очеку у предвидивој будућности, која не треба да буде краћа од 12 месеци.</a:t>
            </a:r>
            <a:endParaRPr 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smtClean="0"/>
              <a:t>Закључак</a:t>
            </a:r>
            <a:endParaRPr lang="en-US" dirty="0"/>
          </a:p>
        </p:txBody>
      </p:sp>
      <p:sp>
        <p:nvSpPr>
          <p:cNvPr id="3" name="Slide Number Placeholder 2"/>
          <p:cNvSpPr>
            <a:spLocks noGrp="1"/>
          </p:cNvSpPr>
          <p:nvPr>
            <p:ph type="sldNum" sz="quarter" idx="12"/>
          </p:nvPr>
        </p:nvSpPr>
        <p:spPr/>
        <p:txBody>
          <a:bodyPr/>
          <a:lstStyle/>
          <a:p>
            <a:fld id="{EE19053A-FF2E-42F5-86BE-F314680E42B5}" type="slidenum">
              <a:rPr lang="en-US" smtClean="0"/>
              <a:pPr/>
              <a:t>49</a:t>
            </a:fld>
            <a:endParaRPr lang="en-US"/>
          </a:p>
        </p:txBody>
      </p:sp>
      <p:sp>
        <p:nvSpPr>
          <p:cNvPr id="4" name="Content Placeholder 3"/>
          <p:cNvSpPr>
            <a:spLocks noGrp="1"/>
          </p:cNvSpPr>
          <p:nvPr>
            <p:ph sz="quarter" idx="1"/>
          </p:nvPr>
        </p:nvSpPr>
        <p:spPr/>
        <p:txBody>
          <a:bodyPr/>
          <a:lstStyle/>
          <a:p>
            <a:r>
              <a:rPr lang="sr-Cyrl-RS" dirty="0" smtClean="0"/>
              <a:t>Исправке које се односе на лоше пласмане</a:t>
            </a:r>
          </a:p>
          <a:p>
            <a:r>
              <a:rPr lang="sr-Cyrl-RS" dirty="0" smtClean="0"/>
              <a:t>Представљају укупан износ очекиваних кредитних губитака током преосталог животног века портфолија.</a:t>
            </a:r>
          </a:p>
          <a:p>
            <a:r>
              <a:rPr lang="sr-Cyrl-RS" dirty="0" smtClean="0"/>
              <a:t>Процене очекиваних кредитних губитака треба да буду засноване на свим доступним информацијама, укључујући очекивања од промена у будућности у економским и тржишним условима која су заснована на разумним и одрживим информацијама.</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smtClean="0"/>
              <a:t>Тестирање на обезвређење</a:t>
            </a:r>
            <a:endParaRPr lang="en-US" dirty="0"/>
          </a:p>
        </p:txBody>
      </p:sp>
      <p:sp>
        <p:nvSpPr>
          <p:cNvPr id="4" name="Slide Number Placeholder 3"/>
          <p:cNvSpPr>
            <a:spLocks noGrp="1"/>
          </p:cNvSpPr>
          <p:nvPr>
            <p:ph type="sldNum" sz="quarter" idx="12"/>
          </p:nvPr>
        </p:nvSpPr>
        <p:spPr/>
        <p:txBody>
          <a:bodyPr/>
          <a:lstStyle/>
          <a:p>
            <a:fld id="{EE19053A-FF2E-42F5-86BE-F314680E42B5}" type="slidenum">
              <a:rPr lang="en-US" smtClean="0"/>
              <a:pPr/>
              <a:t>5</a:t>
            </a:fld>
            <a:endParaRPr lang="en-US"/>
          </a:p>
        </p:txBody>
      </p:sp>
      <p:sp>
        <p:nvSpPr>
          <p:cNvPr id="3" name="Content Placeholder 2"/>
          <p:cNvSpPr>
            <a:spLocks noGrp="1"/>
          </p:cNvSpPr>
          <p:nvPr>
            <p:ph sz="quarter" idx="1"/>
          </p:nvPr>
        </p:nvSpPr>
        <p:spPr/>
        <p:txBody>
          <a:bodyPr/>
          <a:lstStyle/>
          <a:p>
            <a:r>
              <a:rPr lang="sr-Cyrl-CS" dirty="0" smtClean="0"/>
              <a:t>Обезвређење, ако до њега  дође, се аутоматски открива при  сваком поновном утврђивању  фер  вредности.</a:t>
            </a:r>
            <a:endParaRPr lang="en-US" dirty="0" smtClean="0"/>
          </a:p>
          <a:p>
            <a:endParaRPr 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smtClean="0"/>
              <a:t>Закључак</a:t>
            </a:r>
            <a:endParaRPr lang="en-US" dirty="0"/>
          </a:p>
        </p:txBody>
      </p:sp>
      <p:sp>
        <p:nvSpPr>
          <p:cNvPr id="3" name="Slide Number Placeholder 2"/>
          <p:cNvSpPr>
            <a:spLocks noGrp="1"/>
          </p:cNvSpPr>
          <p:nvPr>
            <p:ph type="sldNum" sz="quarter" idx="12"/>
          </p:nvPr>
        </p:nvSpPr>
        <p:spPr/>
        <p:txBody>
          <a:bodyPr/>
          <a:lstStyle/>
          <a:p>
            <a:fld id="{EE19053A-FF2E-42F5-86BE-F314680E42B5}" type="slidenum">
              <a:rPr lang="en-US" smtClean="0"/>
              <a:pPr/>
              <a:t>50</a:t>
            </a:fld>
            <a:endParaRPr lang="en-US"/>
          </a:p>
        </p:txBody>
      </p:sp>
      <p:sp>
        <p:nvSpPr>
          <p:cNvPr id="4" name="Content Placeholder 3"/>
          <p:cNvSpPr>
            <a:spLocks noGrp="1"/>
          </p:cNvSpPr>
          <p:nvPr>
            <p:ph sz="quarter" idx="1"/>
          </p:nvPr>
        </p:nvSpPr>
        <p:spPr/>
        <p:txBody>
          <a:bodyPr>
            <a:normAutofit fontScale="92500"/>
          </a:bodyPr>
          <a:lstStyle/>
          <a:p>
            <a:r>
              <a:rPr lang="sr-Cyrl-RS" dirty="0" smtClean="0"/>
              <a:t>По пропорционалној временској методи очекивани кредитни губици могу бити дисконтовани или недисконтовани. Ако се користе дисконтоване процене тада стопе за дисконтовање могу бити између стопа које се односе на неризичне пласмане и ефективне каматне стопе, као што се користи у методи ефективне каматне стопе према МРС 39.</a:t>
            </a:r>
          </a:p>
          <a:p>
            <a:r>
              <a:rPr lang="sr-Cyrl-RS" dirty="0" smtClean="0"/>
              <a:t>Предвидљива будућност је период у оквиру кога су могуће специфичне пројекције догађаја и услова и  на којој основи кредитни губици могу бити процењени тако да буду разумни.</a:t>
            </a:r>
            <a:endParaRPr 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Slide Number Placeholder 2"/>
          <p:cNvSpPr>
            <a:spLocks noGrp="1"/>
          </p:cNvSpPr>
          <p:nvPr>
            <p:ph type="sldNum" sz="quarter" idx="12"/>
          </p:nvPr>
        </p:nvSpPr>
        <p:spPr/>
        <p:txBody>
          <a:bodyPr/>
          <a:lstStyle/>
          <a:p>
            <a:fld id="{EE19053A-FF2E-42F5-86BE-F314680E42B5}" type="slidenum">
              <a:rPr lang="en-US" smtClean="0"/>
              <a:pPr/>
              <a:t>51</a:t>
            </a:fld>
            <a:endParaRPr lang="en-US"/>
          </a:p>
        </p:txBody>
      </p:sp>
      <p:sp>
        <p:nvSpPr>
          <p:cNvPr id="4" name="Content Placeholder 3"/>
          <p:cNvSpPr>
            <a:spLocks noGrp="1"/>
          </p:cNvSpPr>
          <p:nvPr>
            <p:ph sz="quarter" idx="1"/>
          </p:nvPr>
        </p:nvSpPr>
        <p:spPr/>
        <p:txBody>
          <a:bodyPr/>
          <a:lstStyle/>
          <a:p>
            <a:endParaRPr lang="sr-Cyrl-RS" dirty="0" smtClean="0"/>
          </a:p>
          <a:p>
            <a:endParaRPr lang="sr-Cyrl-RS" dirty="0" smtClean="0"/>
          </a:p>
          <a:p>
            <a:endParaRPr lang="sr-Cyrl-RS" dirty="0" smtClean="0"/>
          </a:p>
          <a:p>
            <a:r>
              <a:rPr lang="sr-Cyrl-RS" smtClean="0"/>
              <a:t>Хвала на пажњи.</a:t>
            </a:r>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smtClean="0"/>
              <a:t>Тестирање на обезвређење</a:t>
            </a:r>
            <a:endParaRPr lang="en-US" dirty="0"/>
          </a:p>
        </p:txBody>
      </p:sp>
      <p:sp>
        <p:nvSpPr>
          <p:cNvPr id="4" name="Slide Number Placeholder 3"/>
          <p:cNvSpPr>
            <a:spLocks noGrp="1"/>
          </p:cNvSpPr>
          <p:nvPr>
            <p:ph type="sldNum" sz="quarter" idx="12"/>
          </p:nvPr>
        </p:nvSpPr>
        <p:spPr/>
        <p:txBody>
          <a:bodyPr/>
          <a:lstStyle/>
          <a:p>
            <a:fld id="{EE19053A-FF2E-42F5-86BE-F314680E42B5}" type="slidenum">
              <a:rPr lang="en-US" smtClean="0"/>
              <a:pPr/>
              <a:t>6</a:t>
            </a:fld>
            <a:endParaRPr lang="en-US"/>
          </a:p>
        </p:txBody>
      </p:sp>
      <p:sp>
        <p:nvSpPr>
          <p:cNvPr id="3" name="Content Placeholder 2"/>
          <p:cNvSpPr>
            <a:spLocks noGrp="1"/>
          </p:cNvSpPr>
          <p:nvPr>
            <p:ph sz="quarter" idx="1"/>
          </p:nvPr>
        </p:nvSpPr>
        <p:spPr/>
        <p:txBody>
          <a:bodyPr/>
          <a:lstStyle/>
          <a:p>
            <a:r>
              <a:rPr lang="sr-Cyrl-CS" dirty="0" smtClean="0">
                <a:latin typeface="Times New Roman" pitchFamily="18" charset="0"/>
                <a:cs typeface="Times New Roman" pitchFamily="18" charset="0"/>
              </a:rPr>
              <a:t>По  амортизованој вредности  утврђеној  уз примену ефективне каматне стопе воде се: -  потраживања и обавезе (</a:t>
            </a:r>
            <a:r>
              <a:rPr lang="sr-Latn-CS" dirty="0" smtClean="0">
                <a:latin typeface="Times New Roman" pitchFamily="18" charset="0"/>
                <a:cs typeface="Times New Roman" pitchFamily="18" charset="0"/>
              </a:rPr>
              <a:t>Loans and Receivables)</a:t>
            </a:r>
            <a:r>
              <a:rPr lang="sr-Cyrl-CS" dirty="0" smtClean="0">
                <a:latin typeface="Times New Roman" pitchFamily="18" charset="0"/>
                <a:cs typeface="Times New Roman" pitchFamily="18" charset="0"/>
              </a:rPr>
              <a:t> и</a:t>
            </a:r>
            <a:endParaRPr lang="en-US" dirty="0" smtClean="0">
              <a:latin typeface="Times New Roman" pitchFamily="18" charset="0"/>
              <a:cs typeface="Times New Roman" pitchFamily="18" charset="0"/>
            </a:endParaRPr>
          </a:p>
          <a:p>
            <a:r>
              <a:rPr lang="sr-Cyrl-CS" dirty="0" smtClean="0">
                <a:latin typeface="Times New Roman" pitchFamily="18" charset="0"/>
                <a:cs typeface="Times New Roman" pitchFamily="18" charset="0"/>
              </a:rPr>
              <a:t>-  средства  која се држе  до рока доспећа</a:t>
            </a:r>
            <a:r>
              <a:rPr lang="sr-Latn-CS" dirty="0" smtClean="0">
                <a:latin typeface="Times New Roman" pitchFamily="18" charset="0"/>
                <a:cs typeface="Times New Roman" pitchFamily="18" charset="0"/>
              </a:rPr>
              <a:t> (Held  to Maturity Investments)</a:t>
            </a:r>
            <a:endParaRPr lang="en-US" dirty="0" smtClean="0">
              <a:latin typeface="Times New Roman" pitchFamily="18" charset="0"/>
              <a:cs typeface="Times New Roman" pitchFamily="18" charset="0"/>
            </a:endParaRPr>
          </a:p>
          <a:p>
            <a:pPr>
              <a:buNone/>
            </a:pPr>
            <a:endParaRPr lang="en-US" dirty="0">
              <a:latin typeface="Times New Roman" pitchFamily="18" charset="0"/>
              <a:cs typeface="Times New Roman"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dirty="0" smtClean="0"/>
              <a:t>Објективни докази да је обезвређење настало -</a:t>
            </a:r>
            <a:endParaRPr lang="en-US" dirty="0"/>
          </a:p>
        </p:txBody>
      </p:sp>
      <p:sp>
        <p:nvSpPr>
          <p:cNvPr id="4" name="Slide Number Placeholder 3"/>
          <p:cNvSpPr>
            <a:spLocks noGrp="1"/>
          </p:cNvSpPr>
          <p:nvPr>
            <p:ph type="sldNum" sz="quarter" idx="12"/>
          </p:nvPr>
        </p:nvSpPr>
        <p:spPr/>
        <p:txBody>
          <a:bodyPr/>
          <a:lstStyle/>
          <a:p>
            <a:fld id="{EE19053A-FF2E-42F5-86BE-F314680E42B5}" type="slidenum">
              <a:rPr lang="en-US" smtClean="0"/>
              <a:pPr/>
              <a:t>7</a:t>
            </a:fld>
            <a:endParaRPr lang="en-US"/>
          </a:p>
        </p:txBody>
      </p:sp>
      <p:sp>
        <p:nvSpPr>
          <p:cNvPr id="3" name="Content Placeholder 2"/>
          <p:cNvSpPr>
            <a:spLocks noGrp="1"/>
          </p:cNvSpPr>
          <p:nvPr>
            <p:ph sz="quarter" idx="1"/>
          </p:nvPr>
        </p:nvSpPr>
        <p:spPr/>
        <p:txBody>
          <a:bodyPr>
            <a:normAutofit/>
          </a:bodyPr>
          <a:lstStyle/>
          <a:p>
            <a:r>
              <a:rPr lang="sr-Cyrl-CS" dirty="0" smtClean="0">
                <a:latin typeface="Times New Roman" pitchFamily="18" charset="0"/>
                <a:cs typeface="Times New Roman" pitchFamily="18" charset="0"/>
              </a:rPr>
              <a:t>Обезвређење ће  бити  признато  само ако постоје објективни докази о његовом настанку.</a:t>
            </a:r>
          </a:p>
          <a:p>
            <a:r>
              <a:rPr lang="sr-Cyrl-CS" dirty="0" smtClean="0">
                <a:latin typeface="Times New Roman" pitchFamily="18" charset="0"/>
                <a:cs typeface="Times New Roman" pitchFamily="18" charset="0"/>
              </a:rPr>
              <a:t>Докази се заснивају на догађају   </a:t>
            </a:r>
            <a:r>
              <a:rPr lang="sr-Cyrl-CS" b="1" dirty="0" smtClean="0">
                <a:latin typeface="Times New Roman" pitchFamily="18" charset="0"/>
                <a:cs typeface="Times New Roman" pitchFamily="18" charset="0"/>
              </a:rPr>
              <a:t>који је настао након</a:t>
            </a:r>
            <a:r>
              <a:rPr lang="sr-Cyrl-CS" dirty="0" smtClean="0">
                <a:latin typeface="Times New Roman" pitchFamily="18" charset="0"/>
                <a:cs typeface="Times New Roman" pitchFamily="18" charset="0"/>
              </a:rPr>
              <a:t> почетног признавања. Тај догађај мора имати за последицу смањење очекиваних будућих прилива  по  основу  датог средства или  групе  средстава.  </a:t>
            </a:r>
            <a:endParaRPr lang="en-US" dirty="0">
              <a:latin typeface="Times New Roman" pitchFamily="18" charset="0"/>
              <a:cs typeface="Times New Roman"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477962"/>
          </a:xfrm>
        </p:spPr>
        <p:txBody>
          <a:bodyPr>
            <a:normAutofit fontScale="90000"/>
          </a:bodyPr>
          <a:lstStyle/>
          <a:p>
            <a:r>
              <a:rPr lang="sr-Cyrl-CS" dirty="0" smtClean="0"/>
              <a:t>  </a:t>
            </a:r>
            <a:r>
              <a:rPr lang="sr-Cyrl-CS" sz="3100" dirty="0" smtClean="0"/>
              <a:t>Примери објективних доказа  да  је дошло до обезвређења  финансијских средстава  у МРС-39.59 наводе се:</a:t>
            </a:r>
            <a:r>
              <a:rPr lang="en-US" dirty="0" smtClean="0"/>
              <a:t/>
            </a:r>
            <a:br>
              <a:rPr lang="en-US" dirty="0" smtClean="0"/>
            </a:br>
            <a:endParaRPr lang="en-US" dirty="0"/>
          </a:p>
        </p:txBody>
      </p:sp>
      <p:sp>
        <p:nvSpPr>
          <p:cNvPr id="4" name="Slide Number Placeholder 3"/>
          <p:cNvSpPr>
            <a:spLocks noGrp="1"/>
          </p:cNvSpPr>
          <p:nvPr>
            <p:ph type="sldNum" sz="quarter" idx="12"/>
          </p:nvPr>
        </p:nvSpPr>
        <p:spPr/>
        <p:txBody>
          <a:bodyPr/>
          <a:lstStyle/>
          <a:p>
            <a:fld id="{EE19053A-FF2E-42F5-86BE-F314680E42B5}" type="slidenum">
              <a:rPr lang="en-US" smtClean="0"/>
              <a:pPr/>
              <a:t>8</a:t>
            </a:fld>
            <a:endParaRPr lang="en-US"/>
          </a:p>
        </p:txBody>
      </p:sp>
      <p:sp>
        <p:nvSpPr>
          <p:cNvPr id="3" name="Content Placeholder 2"/>
          <p:cNvSpPr>
            <a:spLocks noGrp="1"/>
          </p:cNvSpPr>
          <p:nvPr>
            <p:ph sz="quarter" idx="1"/>
          </p:nvPr>
        </p:nvSpPr>
        <p:spPr/>
        <p:txBody>
          <a:bodyPr/>
          <a:lstStyle/>
          <a:p>
            <a:pPr lvl="0"/>
            <a:endParaRPr lang="sr-Cyrl-CS" dirty="0" smtClean="0"/>
          </a:p>
          <a:p>
            <a:pPr lvl="0"/>
            <a:r>
              <a:rPr lang="sr-Cyrl-CS" dirty="0" smtClean="0"/>
              <a:t>финансијске тешкоће  у којима  се  нашао дужник односно  емитент  дужничке  хартије од  вредности;</a:t>
            </a:r>
            <a:endParaRPr lang="en-US" dirty="0" smtClean="0"/>
          </a:p>
          <a:p>
            <a:pPr lvl="0"/>
            <a:r>
              <a:rPr lang="sr-Cyrl-CS" dirty="0" smtClean="0"/>
              <a:t>неиспуњавање  уговорних  обавеза  као  што је неплаћање  или кашњење  у плаћању  камата  или  главнице;</a:t>
            </a:r>
            <a:endParaRPr lang="en-US" dirty="0" smtClean="0"/>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CS" dirty="0" smtClean="0"/>
              <a:t> </a:t>
            </a:r>
            <a:r>
              <a:rPr lang="sr-Cyrl-CS" sz="3100" dirty="0" smtClean="0"/>
              <a:t>Примери објективних доказа  да  је дошло до обезвређења  финансијских средстава  у МРС-39.59 наводе се:</a:t>
            </a:r>
            <a:endParaRPr lang="en-US" sz="3100" dirty="0"/>
          </a:p>
        </p:txBody>
      </p:sp>
      <p:sp>
        <p:nvSpPr>
          <p:cNvPr id="4" name="Slide Number Placeholder 3"/>
          <p:cNvSpPr>
            <a:spLocks noGrp="1"/>
          </p:cNvSpPr>
          <p:nvPr>
            <p:ph type="sldNum" sz="quarter" idx="12"/>
          </p:nvPr>
        </p:nvSpPr>
        <p:spPr/>
        <p:txBody>
          <a:bodyPr/>
          <a:lstStyle/>
          <a:p>
            <a:fld id="{EE19053A-FF2E-42F5-86BE-F314680E42B5}" type="slidenum">
              <a:rPr lang="en-US" smtClean="0"/>
              <a:pPr/>
              <a:t>9</a:t>
            </a:fld>
            <a:endParaRPr lang="en-US"/>
          </a:p>
        </p:txBody>
      </p:sp>
      <p:sp>
        <p:nvSpPr>
          <p:cNvPr id="3" name="Content Placeholder 2"/>
          <p:cNvSpPr>
            <a:spLocks noGrp="1"/>
          </p:cNvSpPr>
          <p:nvPr>
            <p:ph sz="quarter" idx="1"/>
          </p:nvPr>
        </p:nvSpPr>
        <p:spPr/>
        <p:txBody>
          <a:bodyPr>
            <a:normAutofit/>
          </a:bodyPr>
          <a:lstStyle/>
          <a:p>
            <a:pPr lvl="0"/>
            <a:r>
              <a:rPr lang="sr-Cyrl-CS" dirty="0" smtClean="0">
                <a:latin typeface="Times New Roman" pitchFamily="18" charset="0"/>
                <a:cs typeface="Times New Roman" pitchFamily="18" charset="0"/>
              </a:rPr>
              <a:t>давање попуста  од стране повериоца дужнику, због економских или  правних  разлога условљених финансијским тешкоћама дужника, који у  другим о околностима не би  дошли у обзир;</a:t>
            </a:r>
            <a:endParaRPr lang="en-US" dirty="0" smtClean="0">
              <a:latin typeface="Times New Roman" pitchFamily="18" charset="0"/>
              <a:cs typeface="Times New Roman" pitchFamily="18" charset="0"/>
            </a:endParaRPr>
          </a:p>
          <a:p>
            <a:pPr lvl="0"/>
            <a:r>
              <a:rPr lang="sr-Cyrl-CS" dirty="0" smtClean="0">
                <a:latin typeface="Times New Roman" pitchFamily="18" charset="0"/>
                <a:cs typeface="Times New Roman" pitchFamily="18" charset="0"/>
              </a:rPr>
              <a:t>високој вероватноћи  стечаја  или  друге реорганизације  дужника;</a:t>
            </a:r>
            <a:endParaRPr lang="en-US" dirty="0" smtClean="0">
              <a:latin typeface="Times New Roman" pitchFamily="18" charset="0"/>
              <a:cs typeface="Times New Roman" pitchFamily="18" charset="0"/>
            </a:endParaRPr>
          </a:p>
          <a:p>
            <a:pPr lvl="0"/>
            <a:r>
              <a:rPr lang="sr-Cyrl-CS" dirty="0" smtClean="0">
                <a:latin typeface="Times New Roman" pitchFamily="18" charset="0"/>
                <a:cs typeface="Times New Roman" pitchFamily="18" charset="0"/>
              </a:rPr>
              <a:t>нестанак активног тржишта за  дато  финансијско  средство због финансијских  тешкоћа или </a:t>
            </a:r>
            <a:endParaRPr lang="en-US" dirty="0" smtClean="0">
              <a:latin typeface="Times New Roman" pitchFamily="18" charset="0"/>
              <a:cs typeface="Times New Roman" pitchFamily="18" charset="0"/>
            </a:endParaRPr>
          </a:p>
          <a:p>
            <a:pPr lvl="0"/>
            <a:endParaRPr lang="en-US" dirty="0" smtClean="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885</TotalTime>
  <Words>2708</Words>
  <Application>Microsoft Office PowerPoint</Application>
  <PresentationFormat>On-screen Show (4:3)</PresentationFormat>
  <Paragraphs>287</Paragraphs>
  <Slides>51</Slides>
  <Notes>0</Notes>
  <HiddenSlides>0</HiddenSlides>
  <MMClips>0</MMClips>
  <ScaleCrop>false</ScaleCrop>
  <HeadingPairs>
    <vt:vector size="4" baseType="variant">
      <vt:variant>
        <vt:lpstr>Theme</vt:lpstr>
      </vt:variant>
      <vt:variant>
        <vt:i4>1</vt:i4>
      </vt:variant>
      <vt:variant>
        <vt:lpstr>Slide Titles</vt:lpstr>
      </vt:variant>
      <vt:variant>
        <vt:i4>51</vt:i4>
      </vt:variant>
    </vt:vector>
  </HeadingPairs>
  <TitlesOfParts>
    <vt:vector size="52" baseType="lpstr">
      <vt:lpstr>Civic</vt:lpstr>
      <vt:lpstr>Обезвређење финансијских средстава којима се управља у отворено портфолију</vt:lpstr>
      <vt:lpstr>Иницијално вредновање финансијских средстава</vt:lpstr>
      <vt:lpstr>Накнадно  процењивање</vt:lpstr>
      <vt:lpstr>Тестирање на обезвређење</vt:lpstr>
      <vt:lpstr>Тестирање на обезвређење</vt:lpstr>
      <vt:lpstr>Тестирање на обезвређење</vt:lpstr>
      <vt:lpstr>Објективни докази да је обезвређење настало -</vt:lpstr>
      <vt:lpstr>  Примери објективних доказа  да  је дошло до обезвређења  финансијских средстава  у МРС-39.59 наводе се: </vt:lpstr>
      <vt:lpstr> Примери објективних доказа  да  је дошло до обезвређења  финансијских средстава  у МРС-39.59 наводе се:</vt:lpstr>
      <vt:lpstr> Примери објективних доказа  да  је дошло до обезвређења  финансијских средстава  у МРС-39.59 наводе се:</vt:lpstr>
      <vt:lpstr>Додатни услови за признавање обезвређења</vt:lpstr>
      <vt:lpstr>Критике које се упућују утврђивању обезвређења према МРС 39</vt:lpstr>
      <vt:lpstr>Критике које се упућују утврђивању обезвређења према МРС 39</vt:lpstr>
      <vt:lpstr>Пример за критику модела признавања губитака по настанку критичног догађаја</vt:lpstr>
      <vt:lpstr>Модел очекиваних губитака</vt:lpstr>
      <vt:lpstr>Модел очекиваних губитака</vt:lpstr>
      <vt:lpstr>Циљ Модела очекиваних губитака</vt:lpstr>
      <vt:lpstr>Примена модела очекиваних губитака на отворени портфолио</vt:lpstr>
      <vt:lpstr>      Примена модела очекиваних губитака на отворени портфолио . </vt:lpstr>
      <vt:lpstr>Примена модела очекиваних губитака на отворени портфолио</vt:lpstr>
      <vt:lpstr>Примена модела очекиваних губитака на отворени портфолио</vt:lpstr>
      <vt:lpstr>Примена модела очекиваних губитака на отворени портфолио</vt:lpstr>
      <vt:lpstr>Примена модела очекиваних губитака на отворени портфолио</vt:lpstr>
      <vt:lpstr>Примена модела очекиваних губитака на отворени портфолио</vt:lpstr>
      <vt:lpstr>   Примена модела очекиваних губитака на отворени портфолио </vt:lpstr>
      <vt:lpstr>Примена модела очекиваних губитака на отворени портфолио</vt:lpstr>
      <vt:lpstr>Примена модела очекиваних губитака на отворени портфолио</vt:lpstr>
      <vt:lpstr>   Очекивани кредитни губици </vt:lpstr>
      <vt:lpstr>  Очекивани кредитни губици</vt:lpstr>
      <vt:lpstr>       Очекивани кредитни губици у вези са пласмани који се налазе у књизи добрих пласмана  </vt:lpstr>
      <vt:lpstr>Примена модела очекиваних губитака на отворени портфолио</vt:lpstr>
      <vt:lpstr>Примена модела очекиваних губитака на отворени портфолио</vt:lpstr>
      <vt:lpstr>Примена модела очекиваних губитака на отворени портфолио</vt:lpstr>
      <vt:lpstr>Методе за алокацију очекиваних губитака током живота портфолија</vt:lpstr>
      <vt:lpstr>Праволинијски метод алокације очекиваних кредитних губитака</vt:lpstr>
      <vt:lpstr>Пример за примену праволинијског модела алокације очекиваних кредитних губитака</vt:lpstr>
      <vt:lpstr>Пример за примену праволинијског модела алокације очекиваних кредитних губитака</vt:lpstr>
      <vt:lpstr>Пример за примену праволинијског модела алокације очекиваних кредитних губитака</vt:lpstr>
      <vt:lpstr>Шта ако се повећа износ очекиваних кредитних губитака?</vt:lpstr>
      <vt:lpstr>Пример:</vt:lpstr>
      <vt:lpstr>Ануитетни приступ алокацији очекиваних  кредитних губитака</vt:lpstr>
      <vt:lpstr>Кредитни губици за које се очекује да ће се догодити у догледној будућности</vt:lpstr>
      <vt:lpstr>Исправка вредност лоших пласмана</vt:lpstr>
      <vt:lpstr>Трансфер исправки између две књиге</vt:lpstr>
      <vt:lpstr>Трансфер исправки између две књиге</vt:lpstr>
      <vt:lpstr>Пример за утврђивање износа исправке који се односи на п ренета средства</vt:lpstr>
      <vt:lpstr>Закључак</vt:lpstr>
      <vt:lpstr>Закључак</vt:lpstr>
      <vt:lpstr>Закључак</vt:lpstr>
      <vt:lpstr>Закључак</vt:lpstr>
      <vt:lpstr>Slide 51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Обезвређење финансијских средстава којима се управља у отворено портфолију</dc:title>
  <dc:creator>Kata Skaric</dc:creator>
  <cp:lastModifiedBy>Kata Skaric</cp:lastModifiedBy>
  <cp:revision>82</cp:revision>
  <dcterms:created xsi:type="dcterms:W3CDTF">2012-07-06T20:51:27Z</dcterms:created>
  <dcterms:modified xsi:type="dcterms:W3CDTF">2012-07-08T09:13:59Z</dcterms:modified>
</cp:coreProperties>
</file>