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2" r:id="rId16"/>
    <p:sldId id="271" r:id="rId17"/>
    <p:sldId id="273" r:id="rId18"/>
    <p:sldId id="274" r:id="rId19"/>
    <p:sldId id="275" r:id="rId20"/>
    <p:sldId id="276" r:id="rId21"/>
    <p:sldId id="277" r:id="rId22"/>
    <p:sldId id="278" r:id="rId23"/>
    <p:sldId id="279" r:id="rId24"/>
    <p:sldId id="283" r:id="rId25"/>
    <p:sldId id="280" r:id="rId26"/>
    <p:sldId id="281" r:id="rId27"/>
    <p:sldId id="282"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4" d="100"/>
          <a:sy n="64" d="100"/>
        </p:scale>
        <p:origin x="-1470" y="-16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7AD3609-1C06-4C88-8DA9-41F66E746BB1}" type="datetimeFigureOut">
              <a:rPr lang="en-US" smtClean="0"/>
              <a:t>7/5/2012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7E9A085-1E09-4AC0-BF1F-E9120EB12E67}"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a:ln/>
        </p:spPr>
        <p:txBody>
          <a:bodyPr/>
          <a:lstStyle/>
          <a:p>
            <a:pPr eaLnBrk="1" hangingPunct="1"/>
            <a:endParaRPr lang="sr-Latn-CS" smtClean="0"/>
          </a:p>
        </p:txBody>
      </p:sp>
      <p:sp>
        <p:nvSpPr>
          <p:cNvPr id="4" name="Slide Number Placeholder 3"/>
          <p:cNvSpPr>
            <a:spLocks noGrp="1"/>
          </p:cNvSpPr>
          <p:nvPr>
            <p:ph type="sldNum" sz="quarter" idx="5"/>
          </p:nvPr>
        </p:nvSpPr>
        <p:spPr/>
        <p:txBody>
          <a:bodyPr/>
          <a:lstStyle/>
          <a:p>
            <a:pPr>
              <a:defRPr/>
            </a:pPr>
            <a:fld id="{EA26EFAA-163E-4E86-85A5-3F95655A3B96}" type="slidenum">
              <a:rPr lang="en-US" smtClean="0"/>
              <a:pPr>
                <a:defRPr/>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1"/>
      </p:bgRef>
    </p:bg>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Title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n-US" smtClean="0"/>
              <a:t>Click to edit Master title style</a:t>
            </a:r>
            <a:endParaRPr kumimoji="0"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31" name="Date Placeholder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7A03743D-5C5C-4338-AC02-8B3258E12111}" type="datetime1">
              <a:rPr lang="en-US" smtClean="0"/>
              <a:t>7/5/2012</a:t>
            </a:fld>
            <a:endParaRPr lang="en-US"/>
          </a:p>
        </p:txBody>
      </p:sp>
      <p:sp>
        <p:nvSpPr>
          <p:cNvPr id="18" name="Footer Placeholder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en-US"/>
          </a:p>
        </p:txBody>
      </p:sp>
      <p:sp>
        <p:nvSpPr>
          <p:cNvPr id="29" name="Slide Number Placeholder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33597FFF-29EF-47FA-8F40-6D6D77CE3F58}"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4B24582B-FE5E-4735-89C9-043449272014}" type="datetime1">
              <a:rPr lang="en-US" smtClean="0"/>
              <a:t>7/5/2012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33597FFF-29EF-47FA-8F40-6D6D77CE3F58}"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2"/>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242816" y="6557946"/>
            <a:ext cx="2002464" cy="226902"/>
          </a:xfrm>
        </p:spPr>
        <p:txBody>
          <a:bodyPr/>
          <a:lstStyle>
            <a:extLst/>
          </a:lstStyle>
          <a:p>
            <a:fld id="{CF19607C-0E2A-4743-AEE9-1325BE43AEC9}" type="datetime1">
              <a:rPr lang="en-US" smtClean="0"/>
              <a:t>7/5/2012</a:t>
            </a:fld>
            <a:endParaRPr lang="en-US"/>
          </a:p>
        </p:txBody>
      </p:sp>
      <p:sp>
        <p:nvSpPr>
          <p:cNvPr id="5" name="Footer Placeholder 4"/>
          <p:cNvSpPr>
            <a:spLocks noGrp="1"/>
          </p:cNvSpPr>
          <p:nvPr>
            <p:ph type="ftr" sz="quarter" idx="11"/>
          </p:nvPr>
        </p:nvSpPr>
        <p:spPr>
          <a:xfrm>
            <a:off x="457200" y="6556248"/>
            <a:ext cx="3657600" cy="228600"/>
          </a:xfrm>
        </p:spPr>
        <p:txBody>
          <a:bodyPr/>
          <a:lstStyle>
            <a:extLst/>
          </a:lstStyle>
          <a:p>
            <a:endParaRPr lang="en-US"/>
          </a:p>
        </p:txBody>
      </p:sp>
      <p:sp>
        <p:nvSpPr>
          <p:cNvPr id="6" name="Slide Number Placeholder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33597FFF-29EF-47FA-8F40-6D6D77CE3F58}"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6F5B513-FEE4-433C-9CE3-5E0B498A563E}" type="datetime1">
              <a:rPr lang="en-US" smtClean="0"/>
              <a:t>7/5/2012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33597FFF-29EF-47FA-8F40-6D6D77CE3F58}"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F22CE974-9C61-44ED-8497-3A5479B886B8}" type="datetime1">
              <a:rPr lang="en-US" smtClean="0"/>
              <a:t>7/5/2012</a:t>
            </a:fld>
            <a:endParaRPr lang="en-US"/>
          </a:p>
        </p:txBody>
      </p:sp>
      <p:sp>
        <p:nvSpPr>
          <p:cNvPr id="5" name="Footer Placeholder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en-US"/>
          </a:p>
        </p:txBody>
      </p:sp>
      <p:sp>
        <p:nvSpPr>
          <p:cNvPr id="6" name="Slide Number Placeholder 5"/>
          <p:cNvSpPr>
            <a:spLocks noGrp="1"/>
          </p:cNvSpPr>
          <p:nvPr>
            <p:ph type="sldNum" sz="quarter" idx="12"/>
          </p:nvPr>
        </p:nvSpPr>
        <p:spPr>
          <a:xfrm>
            <a:off x="6733952" y="6555112"/>
            <a:ext cx="588336" cy="228600"/>
          </a:xfrm>
        </p:spPr>
        <p:txBody>
          <a:bodyPr/>
          <a:lstStyle>
            <a:extLst/>
          </a:lstStyle>
          <a:p>
            <a:fld id="{33597FFF-29EF-47FA-8F40-6D6D77CE3F58}"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2BF01453-BB68-4397-B1C9-D2E110C8BB89}" type="datetime1">
              <a:rPr lang="en-US" smtClean="0"/>
              <a:t>7/5/2012</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33597FFF-29EF-47FA-8F40-6D6D77CE3F58}"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2FD80E7A-7D66-4B21-94C2-F11FD68AB52E}" type="datetime1">
              <a:rPr lang="en-US" smtClean="0"/>
              <a:t>7/5/2012</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33597FFF-29EF-47FA-8F40-6D6D77CE3F58}"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2883E70F-635E-400E-AE98-6B955214F40B}" type="datetime1">
              <a:rPr lang="en-US" smtClean="0"/>
              <a:t>7/5/2012</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33597FFF-29EF-47FA-8F40-6D6D77CE3F58}"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extLst/>
          </a:lstStyle>
          <a:p>
            <a:fld id="{165D34EB-7EF2-4DD2-A2C6-3D7D3A682031}" type="datetime1">
              <a:rPr lang="en-US" smtClean="0"/>
              <a:t>7/5/2012</a:t>
            </a:fld>
            <a:endParaRPr lang="en-US"/>
          </a:p>
        </p:txBody>
      </p:sp>
      <p:sp>
        <p:nvSpPr>
          <p:cNvPr id="3" name="Footer Placeholder 2"/>
          <p:cNvSpPr>
            <a:spLocks noGrp="1"/>
          </p:cNvSpPr>
          <p:nvPr>
            <p:ph type="ftr" sz="quarter" idx="11"/>
          </p:nvPr>
        </p:nvSpPr>
        <p:spPr/>
        <p:txBody>
          <a:bodyPr/>
          <a:lstStyle>
            <a:lvl1pPr>
              <a:defRPr>
                <a:solidFill>
                  <a:schemeClr val="tx2"/>
                </a:solidFill>
              </a:defRPr>
            </a:lvl1pPr>
            <a:extLst/>
          </a:lstStyle>
          <a:p>
            <a:endParaRPr lang="en-US"/>
          </a:p>
        </p:txBody>
      </p:sp>
      <p:sp>
        <p:nvSpPr>
          <p:cNvPr id="4" name="Slide Number Placeholder 3"/>
          <p:cNvSpPr>
            <a:spLocks noGrp="1"/>
          </p:cNvSpPr>
          <p:nvPr>
            <p:ph type="sldNum" sz="quarter" idx="12"/>
          </p:nvPr>
        </p:nvSpPr>
        <p:spPr/>
        <p:txBody>
          <a:bodyPr/>
          <a:lstStyle>
            <a:extLst/>
          </a:lstStyle>
          <a:p>
            <a:fld id="{33597FFF-29EF-47FA-8F40-6D6D77CE3F58}"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4241DBBD-73C1-4B83-9B3A-F27200A3A507}" type="datetime1">
              <a:rPr lang="en-US" smtClean="0"/>
              <a:t>7/5/2012</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33597FFF-29EF-47FA-8F40-6D6D77CE3F58}"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n-US" smtClean="0"/>
              <a:t>Click to edit Master title style</a:t>
            </a:r>
            <a:endParaRPr kumimoji="0"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smtClean="0"/>
              <a:t>Click to edit Master text styles</a:t>
            </a:r>
          </a:p>
        </p:txBody>
      </p:sp>
      <p:sp>
        <p:nvSpPr>
          <p:cNvPr id="5" name="Date Placeholder 4"/>
          <p:cNvSpPr>
            <a:spLocks noGrp="1"/>
          </p:cNvSpPr>
          <p:nvPr>
            <p:ph type="dt" sz="half" idx="10"/>
          </p:nvPr>
        </p:nvSpPr>
        <p:spPr/>
        <p:txBody>
          <a:bodyPr/>
          <a:lstStyle>
            <a:extLst/>
          </a:lstStyle>
          <a:p>
            <a:fld id="{5FCEDEEA-C827-4103-B580-5A15CB5510BC}" type="datetime1">
              <a:rPr lang="en-US" smtClean="0"/>
              <a:t>7/5/2012</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33597FFF-29EF-47FA-8F40-6D6D77CE3F58}" type="slidenum">
              <a:rPr lang="en-US" smtClean="0"/>
              <a:t>‹#›</a:t>
            </a:fld>
            <a:endParaRPr lang="en-US"/>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n-US" smtClean="0"/>
              <a:t>Click icon to add picture</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Title Placeholder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en-US" smtClean="0"/>
              <a:t>Click to edit Master title style</a:t>
            </a:r>
            <a:endParaRPr kumimoji="0" lang="en-US"/>
          </a:p>
        </p:txBody>
      </p:sp>
      <p:sp>
        <p:nvSpPr>
          <p:cNvPr id="31" name="Text Placeholder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7" name="Date Placeholder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E03C40E4-679E-4C8A-A1C2-F98B5D8B358A}" type="datetime1">
              <a:rPr lang="en-US" smtClean="0"/>
              <a:t>7/5/2012</a:t>
            </a:fld>
            <a:endParaRPr lang="en-US"/>
          </a:p>
        </p:txBody>
      </p:sp>
      <p:sp>
        <p:nvSpPr>
          <p:cNvPr id="4" name="Footer Placeholder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en-US"/>
          </a:p>
        </p:txBody>
      </p:sp>
      <p:sp>
        <p:nvSpPr>
          <p:cNvPr id="16" name="Slide Number Placeholder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33597FFF-29EF-47FA-8F40-6D6D77CE3F58}"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sr-Cyrl-RS" dirty="0" smtClean="0"/>
              <a:t>ИЗМЕНЕ У МРС-1 </a:t>
            </a:r>
            <a:endParaRPr lang="en-US" dirty="0"/>
          </a:p>
        </p:txBody>
      </p:sp>
      <p:sp>
        <p:nvSpPr>
          <p:cNvPr id="3" name="Subtitle 2"/>
          <p:cNvSpPr>
            <a:spLocks noGrp="1"/>
          </p:cNvSpPr>
          <p:nvPr>
            <p:ph type="subTitle" idx="1"/>
          </p:nvPr>
        </p:nvSpPr>
        <p:spPr/>
        <p:txBody>
          <a:bodyPr/>
          <a:lstStyle/>
          <a:p>
            <a:r>
              <a:rPr lang="sr-Cyrl-RS" dirty="0" smtClean="0"/>
              <a:t>ДР КАТА ШКАРИЋ ЈОВАНОВИЋ</a:t>
            </a:r>
            <a:endParaRPr lang="en-US" dirty="0"/>
          </a:p>
        </p:txBody>
      </p:sp>
      <p:sp>
        <p:nvSpPr>
          <p:cNvPr id="4" name="Slide Number Placeholder 3"/>
          <p:cNvSpPr>
            <a:spLocks noGrp="1"/>
          </p:cNvSpPr>
          <p:nvPr>
            <p:ph type="sldNum" sz="quarter" idx="12"/>
          </p:nvPr>
        </p:nvSpPr>
        <p:spPr/>
        <p:txBody>
          <a:bodyPr/>
          <a:lstStyle/>
          <a:p>
            <a:fld id="{33597FFF-29EF-47FA-8F40-6D6D77CE3F58}" type="slidenum">
              <a:rPr lang="en-US" smtClean="0"/>
              <a:t>1</a:t>
            </a:fld>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1066800" y="-152400"/>
            <a:ext cx="8077200" cy="1524000"/>
          </a:xfrm>
        </p:spPr>
        <p:txBody>
          <a:bodyPr/>
          <a:lstStyle/>
          <a:p>
            <a:pPr eaLnBrk="1" hangingPunct="1"/>
            <a:r>
              <a:rPr lang="en-US" sz="3000" smtClean="0"/>
              <a:t>2. У</a:t>
            </a:r>
            <a:r>
              <a:rPr lang="sr-Latn-CS" sz="3000" smtClean="0"/>
              <a:t>тицај примене  „мешовите“  нормативне основе на </a:t>
            </a:r>
            <a:r>
              <a:rPr lang="en-US" sz="3000" smtClean="0"/>
              <a:t>садржину</a:t>
            </a:r>
            <a:r>
              <a:rPr lang="sr-Latn-CS" sz="3000" smtClean="0"/>
              <a:t> резултата</a:t>
            </a:r>
            <a:endParaRPr lang="en-US" sz="3000" smtClean="0"/>
          </a:p>
        </p:txBody>
      </p:sp>
      <p:sp>
        <p:nvSpPr>
          <p:cNvPr id="14339" name="Content Placeholder 2"/>
          <p:cNvSpPr>
            <a:spLocks noGrp="1"/>
          </p:cNvSpPr>
          <p:nvPr>
            <p:ph idx="1"/>
          </p:nvPr>
        </p:nvSpPr>
        <p:spPr>
          <a:xfrm>
            <a:off x="533400" y="2057400"/>
            <a:ext cx="8229600" cy="4191000"/>
          </a:xfrm>
        </p:spPr>
        <p:txBody>
          <a:bodyPr/>
          <a:lstStyle/>
          <a:p>
            <a:pPr eaLnBrk="1" hangingPunct="1"/>
            <a:r>
              <a:rPr lang="en-US" sz="2800" smtClean="0"/>
              <a:t>Увођење у праксу финансијског извештавања нових појмова као што су:</a:t>
            </a:r>
          </a:p>
          <a:p>
            <a:pPr lvl="1" eaLnBrk="1" hangingPunct="1">
              <a:buFont typeface="Wingdings" pitchFamily="2" charset="2"/>
              <a:buChar char="Ø"/>
            </a:pPr>
            <a:r>
              <a:rPr lang="en-US" smtClean="0"/>
              <a:t> остали укупан резултат и </a:t>
            </a:r>
          </a:p>
          <a:p>
            <a:pPr lvl="1" eaLnBrk="1" hangingPunct="1">
              <a:buFont typeface="Wingdings" pitchFamily="2" charset="2"/>
              <a:buChar char="Ø"/>
            </a:pPr>
            <a:r>
              <a:rPr lang="en-US" smtClean="0"/>
              <a:t> укупан резултат.</a:t>
            </a:r>
          </a:p>
        </p:txBody>
      </p:sp>
      <p:sp>
        <p:nvSpPr>
          <p:cNvPr id="14340" name="Slide Number Placeholder 3"/>
          <p:cNvSpPr>
            <a:spLocks noGrp="1"/>
          </p:cNvSpPr>
          <p:nvPr>
            <p:ph type="sldNum" sz="quarter" idx="12"/>
          </p:nvPr>
        </p:nvSpPr>
        <p:spPr>
          <a:noFill/>
        </p:spPr>
        <p:txBody>
          <a:bodyPr/>
          <a:lstStyle/>
          <a:p>
            <a:fld id="{ADF9B262-F184-4870-8BC9-7923ED1459DB}" type="slidenum">
              <a:rPr lang="en-US" smtClean="0"/>
              <a:pPr/>
              <a:t>10</a:t>
            </a:fld>
            <a:endParaRPr lang="en-US"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295400" y="76200"/>
            <a:ext cx="7848600" cy="1143000"/>
          </a:xfrm>
        </p:spPr>
        <p:txBody>
          <a:bodyPr/>
          <a:lstStyle/>
          <a:p>
            <a:pPr eaLnBrk="1" hangingPunct="1"/>
            <a:r>
              <a:rPr lang="en-US" sz="3000" smtClean="0"/>
              <a:t>Садржина резултата (МРС 1)</a:t>
            </a:r>
          </a:p>
        </p:txBody>
      </p:sp>
      <p:sp>
        <p:nvSpPr>
          <p:cNvPr id="13315" name="Slide Number Placeholder 3"/>
          <p:cNvSpPr>
            <a:spLocks noGrp="1"/>
          </p:cNvSpPr>
          <p:nvPr>
            <p:ph type="sldNum" sz="quarter" idx="12"/>
          </p:nvPr>
        </p:nvSpPr>
        <p:spPr>
          <a:noFill/>
        </p:spPr>
        <p:txBody>
          <a:bodyPr/>
          <a:lstStyle/>
          <a:p>
            <a:fld id="{0649CF16-1225-42CF-9515-4D9EA2D5FDFF}" type="slidenum">
              <a:rPr lang="en-US" smtClean="0"/>
              <a:pPr/>
              <a:t>11</a:t>
            </a:fld>
            <a:endParaRPr lang="en-US" smtClean="0"/>
          </a:p>
        </p:txBody>
      </p:sp>
      <p:sp>
        <p:nvSpPr>
          <p:cNvPr id="5" name="TextBox 4"/>
          <p:cNvSpPr txBox="1">
            <a:spLocks noChangeArrowheads="1"/>
          </p:cNvSpPr>
          <p:nvPr/>
        </p:nvSpPr>
        <p:spPr bwMode="auto">
          <a:xfrm>
            <a:off x="1828800" y="1724025"/>
            <a:ext cx="5867400" cy="1538288"/>
          </a:xfrm>
          <a:prstGeom prst="rect">
            <a:avLst/>
          </a:prstGeom>
          <a:solidFill>
            <a:srgbClr val="CD6B7B"/>
          </a:solidFill>
          <a:ln w="9525">
            <a:solidFill>
              <a:schemeClr val="tx1"/>
            </a:solidFill>
            <a:miter lim="800000"/>
            <a:headEnd/>
            <a:tailEnd/>
          </a:ln>
        </p:spPr>
        <p:txBody>
          <a:bodyPr>
            <a:spAutoFit/>
          </a:bodyPr>
          <a:lstStyle/>
          <a:p>
            <a:r>
              <a:rPr lang="en-US" sz="2500"/>
              <a:t>Реализовани добитак/губитак</a:t>
            </a:r>
          </a:p>
          <a:p>
            <a:r>
              <a:rPr lang="en-US" sz="2200" i="1"/>
              <a:t>Реализовани добици</a:t>
            </a:r>
          </a:p>
          <a:p>
            <a:pPr>
              <a:buFontTx/>
              <a:buChar char="-"/>
            </a:pPr>
            <a:r>
              <a:rPr lang="en-US" sz="2200" i="1"/>
              <a:t>Реализовани губици</a:t>
            </a:r>
          </a:p>
          <a:p>
            <a:pPr>
              <a:buFontTx/>
              <a:buChar char="-"/>
            </a:pPr>
            <a:r>
              <a:rPr lang="en-US" sz="2200" i="1"/>
              <a:t> Нереализовани губици</a:t>
            </a:r>
            <a:endParaRPr lang="en-US" sz="2200"/>
          </a:p>
        </p:txBody>
      </p:sp>
      <p:sp>
        <p:nvSpPr>
          <p:cNvPr id="6" name="TextBox 5"/>
          <p:cNvSpPr txBox="1">
            <a:spLocks noChangeArrowheads="1"/>
          </p:cNvSpPr>
          <p:nvPr/>
        </p:nvSpPr>
        <p:spPr bwMode="auto">
          <a:xfrm>
            <a:off x="1828800" y="3248025"/>
            <a:ext cx="5867400" cy="1538288"/>
          </a:xfrm>
          <a:prstGeom prst="rect">
            <a:avLst/>
          </a:prstGeom>
          <a:solidFill>
            <a:srgbClr val="CDA9B1"/>
          </a:solidFill>
          <a:ln w="9525">
            <a:solidFill>
              <a:schemeClr val="tx1"/>
            </a:solidFill>
            <a:miter lim="800000"/>
            <a:headEnd/>
            <a:tailEnd/>
          </a:ln>
        </p:spPr>
        <p:txBody>
          <a:bodyPr>
            <a:spAutoFit/>
          </a:bodyPr>
          <a:lstStyle/>
          <a:p>
            <a:r>
              <a:rPr lang="en-US" sz="2500"/>
              <a:t>Нереализовани добитак/губитак</a:t>
            </a:r>
          </a:p>
          <a:p>
            <a:r>
              <a:rPr lang="en-US" sz="2200" i="1"/>
              <a:t>По основу усклађивања фер вредности имовине и обавеза које се вреднују по ФВ кроз добитак/губитак</a:t>
            </a:r>
          </a:p>
        </p:txBody>
      </p:sp>
      <p:sp>
        <p:nvSpPr>
          <p:cNvPr id="7" name="TextBox 6"/>
          <p:cNvSpPr txBox="1"/>
          <p:nvPr/>
        </p:nvSpPr>
        <p:spPr>
          <a:xfrm>
            <a:off x="1828800" y="4908550"/>
            <a:ext cx="5867400" cy="1492250"/>
          </a:xfrm>
          <a:prstGeom prst="rect">
            <a:avLst/>
          </a:prstGeom>
          <a:solidFill>
            <a:schemeClr val="accent3">
              <a:lumMod val="65000"/>
            </a:schemeClr>
          </a:solidFill>
          <a:ln>
            <a:solidFill>
              <a:schemeClr val="tx1"/>
            </a:solidFill>
          </a:ln>
        </p:spPr>
        <p:txBody>
          <a:bodyPr>
            <a:spAutoFit/>
          </a:bodyPr>
          <a:lstStyle/>
          <a:p>
            <a:pPr>
              <a:defRPr/>
            </a:pPr>
            <a:r>
              <a:rPr lang="sr-Cyrl-RS" sz="2500" dirty="0"/>
              <a:t>Остали укупан резултат</a:t>
            </a:r>
          </a:p>
          <a:p>
            <a:pPr>
              <a:defRPr/>
            </a:pPr>
            <a:r>
              <a:rPr lang="sr-Cyrl-RS" sz="2200" i="1" dirty="0"/>
              <a:t>По основу усклађивања фер вредности имовине и обавеза које се вреднују по ФВ кроз остали укупан резултат</a:t>
            </a:r>
          </a:p>
        </p:txBody>
      </p:sp>
      <p:sp>
        <p:nvSpPr>
          <p:cNvPr id="10" name="Right Brace 9"/>
          <p:cNvSpPr>
            <a:spLocks/>
          </p:cNvSpPr>
          <p:nvPr/>
        </p:nvSpPr>
        <p:spPr bwMode="auto">
          <a:xfrm>
            <a:off x="7772400" y="1724025"/>
            <a:ext cx="381000" cy="3048000"/>
          </a:xfrm>
          <a:prstGeom prst="rightBrace">
            <a:avLst>
              <a:gd name="adj1" fmla="val 140074"/>
              <a:gd name="adj2" fmla="val 49514"/>
            </a:avLst>
          </a:prstGeom>
          <a:noFill/>
          <a:ln w="9525" algn="ctr">
            <a:solidFill>
              <a:schemeClr val="tx1"/>
            </a:solidFill>
            <a:round/>
            <a:headEnd/>
            <a:tailEnd/>
          </a:ln>
        </p:spPr>
        <p:txBody>
          <a:bodyPr anchor="ctr"/>
          <a:lstStyle/>
          <a:p>
            <a:endParaRPr lang="sr-Latn-CS"/>
          </a:p>
        </p:txBody>
      </p:sp>
      <p:sp>
        <p:nvSpPr>
          <p:cNvPr id="11" name="Left Brace 10"/>
          <p:cNvSpPr>
            <a:spLocks/>
          </p:cNvSpPr>
          <p:nvPr/>
        </p:nvSpPr>
        <p:spPr bwMode="auto">
          <a:xfrm>
            <a:off x="1219200" y="1724025"/>
            <a:ext cx="533400" cy="4724400"/>
          </a:xfrm>
          <a:prstGeom prst="leftBrace">
            <a:avLst>
              <a:gd name="adj1" fmla="val 27679"/>
              <a:gd name="adj2" fmla="val 50000"/>
            </a:avLst>
          </a:prstGeom>
          <a:noFill/>
          <a:ln w="9525" algn="ctr">
            <a:solidFill>
              <a:schemeClr val="tx1"/>
            </a:solidFill>
            <a:round/>
            <a:headEnd/>
            <a:tailEnd/>
          </a:ln>
        </p:spPr>
        <p:txBody>
          <a:bodyPr anchor="ctr"/>
          <a:lstStyle/>
          <a:p>
            <a:endParaRPr lang="sr-Latn-CS"/>
          </a:p>
        </p:txBody>
      </p:sp>
      <p:sp>
        <p:nvSpPr>
          <p:cNvPr id="12" name="TextBox 11"/>
          <p:cNvSpPr txBox="1"/>
          <p:nvPr/>
        </p:nvSpPr>
        <p:spPr>
          <a:xfrm>
            <a:off x="194022" y="1876352"/>
            <a:ext cx="948978" cy="4191000"/>
          </a:xfrm>
          <a:prstGeom prst="rect">
            <a:avLst/>
          </a:prstGeom>
          <a:noFill/>
        </p:spPr>
        <p:txBody>
          <a:bodyPr vert="wordArtVert">
            <a:spAutoFit/>
          </a:bodyPr>
          <a:lstStyle/>
          <a:p>
            <a:pPr>
              <a:defRPr/>
            </a:pPr>
            <a:r>
              <a:rPr lang="sr-Cyrl-RS" sz="2200" dirty="0"/>
              <a:t>Укупан резултат</a:t>
            </a:r>
            <a:endParaRPr lang="en-US" sz="2200" dirty="0"/>
          </a:p>
        </p:txBody>
      </p:sp>
      <p:sp>
        <p:nvSpPr>
          <p:cNvPr id="14" name="TextBox 13"/>
          <p:cNvSpPr txBox="1"/>
          <p:nvPr/>
        </p:nvSpPr>
        <p:spPr>
          <a:xfrm>
            <a:off x="8042622" y="1752600"/>
            <a:ext cx="948978" cy="3352800"/>
          </a:xfrm>
          <a:prstGeom prst="rect">
            <a:avLst/>
          </a:prstGeom>
          <a:noFill/>
        </p:spPr>
        <p:txBody>
          <a:bodyPr vert="wordArtVert">
            <a:spAutoFit/>
          </a:bodyPr>
          <a:lstStyle/>
          <a:p>
            <a:pPr>
              <a:defRPr/>
            </a:pPr>
            <a:r>
              <a:rPr lang="sr-Cyrl-RS" sz="2200" dirty="0"/>
              <a:t>Резултат периода</a:t>
            </a:r>
            <a:endParaRPr lang="en-US" sz="2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0-#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1+#ppt_w/2"/>
                                          </p:val>
                                        </p:tav>
                                        <p:tav tm="100000">
                                          <p:val>
                                            <p:strVal val="#ppt_x"/>
                                          </p:val>
                                        </p:tav>
                                      </p:tavLst>
                                    </p:anim>
                                    <p:anim calcmode="lin" valueType="num">
                                      <p:cBhvr additive="base">
                                        <p:cTn id="24"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0-#ppt_w/2"/>
                                          </p:val>
                                        </p:tav>
                                        <p:tav tm="100000">
                                          <p:val>
                                            <p:strVal val="#ppt_x"/>
                                          </p:val>
                                        </p:tav>
                                      </p:tavLst>
                                    </p:anim>
                                    <p:anim calcmode="lin" valueType="num">
                                      <p:cBhvr additive="base">
                                        <p:cTn id="30"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0-#ppt_w/2"/>
                                          </p:val>
                                        </p:tav>
                                        <p:tav tm="100000">
                                          <p:val>
                                            <p:strVal val="#ppt_x"/>
                                          </p:val>
                                        </p:tav>
                                      </p:tavLst>
                                    </p:anim>
                                    <p:anim calcmode="lin" valueType="num">
                                      <p:cBhvr additive="base">
                                        <p:cTn id="36" dur="50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0-#ppt_w/2"/>
                                          </p:val>
                                        </p:tav>
                                        <p:tav tm="100000">
                                          <p:val>
                                            <p:strVal val="#ppt_x"/>
                                          </p:val>
                                        </p:tav>
                                      </p:tavLst>
                                    </p:anim>
                                    <p:anim calcmode="lin" valueType="num">
                                      <p:cBhvr additive="base">
                                        <p:cTn id="40"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1066800" y="-152400"/>
            <a:ext cx="8077200" cy="1524000"/>
          </a:xfrm>
        </p:spPr>
        <p:txBody>
          <a:bodyPr/>
          <a:lstStyle/>
          <a:p>
            <a:pPr eaLnBrk="1" hangingPunct="1"/>
            <a:r>
              <a:rPr lang="en-US" sz="3000" smtClean="0"/>
              <a:t>2. У</a:t>
            </a:r>
            <a:r>
              <a:rPr lang="sr-Latn-CS" sz="3000" smtClean="0"/>
              <a:t>тицај примене  „мешовите“  нормативне основе на </a:t>
            </a:r>
            <a:r>
              <a:rPr lang="en-US" sz="3000" smtClean="0"/>
              <a:t>садржину</a:t>
            </a:r>
            <a:r>
              <a:rPr lang="sr-Latn-CS" sz="3000" smtClean="0"/>
              <a:t> резултата</a:t>
            </a:r>
            <a:endParaRPr lang="en-US" sz="3000" smtClean="0"/>
          </a:p>
        </p:txBody>
      </p:sp>
      <p:sp>
        <p:nvSpPr>
          <p:cNvPr id="14339" name="Content Placeholder 2"/>
          <p:cNvSpPr>
            <a:spLocks noGrp="1"/>
          </p:cNvSpPr>
          <p:nvPr>
            <p:ph idx="1"/>
          </p:nvPr>
        </p:nvSpPr>
        <p:spPr>
          <a:xfrm>
            <a:off x="533400" y="2057400"/>
            <a:ext cx="8229600" cy="4191000"/>
          </a:xfrm>
        </p:spPr>
        <p:txBody>
          <a:bodyPr/>
          <a:lstStyle/>
          <a:p>
            <a:pPr eaLnBrk="1" hangingPunct="1"/>
            <a:r>
              <a:rPr lang="en-US" sz="2800" smtClean="0"/>
              <a:t>Увођење у праксу финансијског извештавања нових појмова као што су:</a:t>
            </a:r>
          </a:p>
          <a:p>
            <a:pPr lvl="1" eaLnBrk="1" hangingPunct="1">
              <a:buFont typeface="Wingdings" pitchFamily="2" charset="2"/>
              <a:buChar char="Ø"/>
            </a:pPr>
            <a:r>
              <a:rPr lang="en-US" smtClean="0"/>
              <a:t> остали укупан резултат и </a:t>
            </a:r>
          </a:p>
          <a:p>
            <a:pPr lvl="1" eaLnBrk="1" hangingPunct="1">
              <a:buFont typeface="Wingdings" pitchFamily="2" charset="2"/>
              <a:buChar char="Ø"/>
            </a:pPr>
            <a:r>
              <a:rPr lang="en-US" smtClean="0"/>
              <a:t> укупан резултат.</a:t>
            </a:r>
          </a:p>
        </p:txBody>
      </p:sp>
      <p:sp>
        <p:nvSpPr>
          <p:cNvPr id="14340" name="Slide Number Placeholder 3"/>
          <p:cNvSpPr>
            <a:spLocks noGrp="1"/>
          </p:cNvSpPr>
          <p:nvPr>
            <p:ph type="sldNum" sz="quarter" idx="12"/>
          </p:nvPr>
        </p:nvSpPr>
        <p:spPr>
          <a:noFill/>
        </p:spPr>
        <p:txBody>
          <a:bodyPr/>
          <a:lstStyle/>
          <a:p>
            <a:fld id="{ADF9B262-F184-4870-8BC9-7923ED1459DB}" type="slidenum">
              <a:rPr lang="en-US" smtClean="0"/>
              <a:pPr/>
              <a:t>12</a:t>
            </a:fld>
            <a:endParaRPr lang="en-US"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1295400" y="76200"/>
            <a:ext cx="7848600" cy="1143000"/>
          </a:xfrm>
        </p:spPr>
        <p:txBody>
          <a:bodyPr/>
          <a:lstStyle/>
          <a:p>
            <a:r>
              <a:rPr lang="en-US" sz="3000" smtClean="0"/>
              <a:t>Остали укупан резултат</a:t>
            </a:r>
          </a:p>
        </p:txBody>
      </p:sp>
      <p:sp>
        <p:nvSpPr>
          <p:cNvPr id="15363" name="Content Placeholder 2"/>
          <p:cNvSpPr>
            <a:spLocks noGrp="1"/>
          </p:cNvSpPr>
          <p:nvPr>
            <p:ph idx="1"/>
          </p:nvPr>
        </p:nvSpPr>
        <p:spPr>
          <a:xfrm>
            <a:off x="533400" y="1857375"/>
            <a:ext cx="8229600" cy="4391025"/>
          </a:xfrm>
        </p:spPr>
        <p:txBody>
          <a:bodyPr/>
          <a:lstStyle/>
          <a:p>
            <a:r>
              <a:rPr lang="sr-Cyrl-RS" sz="2800" dirty="0" smtClean="0"/>
              <a:t>Добици и губици који настају п</a:t>
            </a:r>
            <a:r>
              <a:rPr lang="en-US" sz="2800" dirty="0" smtClean="0"/>
              <a:t>о </a:t>
            </a:r>
            <a:r>
              <a:rPr lang="en-US" sz="2800" dirty="0" err="1" smtClean="0"/>
              <a:t>основу</a:t>
            </a:r>
            <a:r>
              <a:rPr lang="en-US" sz="2800" dirty="0" smtClean="0"/>
              <a:t> </a:t>
            </a:r>
            <a:r>
              <a:rPr lang="en-US" sz="2800" dirty="0" err="1" smtClean="0"/>
              <a:t>усклађивања</a:t>
            </a:r>
            <a:r>
              <a:rPr lang="en-US" sz="2800" dirty="0" smtClean="0"/>
              <a:t> </a:t>
            </a:r>
            <a:r>
              <a:rPr lang="en-US" sz="2800" dirty="0" err="1" smtClean="0"/>
              <a:t>фер</a:t>
            </a:r>
            <a:r>
              <a:rPr lang="en-US" sz="2800" dirty="0" smtClean="0"/>
              <a:t> </a:t>
            </a:r>
            <a:r>
              <a:rPr lang="en-US" sz="2800" dirty="0" err="1" smtClean="0"/>
              <a:t>вредности</a:t>
            </a:r>
            <a:r>
              <a:rPr lang="en-US" sz="2800" dirty="0" smtClean="0"/>
              <a:t> </a:t>
            </a:r>
            <a:r>
              <a:rPr lang="en-US" sz="2800" dirty="0" err="1" smtClean="0"/>
              <a:t>имовине</a:t>
            </a:r>
            <a:r>
              <a:rPr lang="en-US" sz="2800" dirty="0" smtClean="0"/>
              <a:t> и </a:t>
            </a:r>
            <a:r>
              <a:rPr lang="en-US" sz="2800" dirty="0" err="1" smtClean="0"/>
              <a:t>обавеза</a:t>
            </a:r>
            <a:r>
              <a:rPr lang="en-US" sz="2800" dirty="0" smtClean="0"/>
              <a:t> </a:t>
            </a:r>
            <a:r>
              <a:rPr lang="en-US" sz="2800" dirty="0" err="1" smtClean="0"/>
              <a:t>које</a:t>
            </a:r>
            <a:r>
              <a:rPr lang="en-US" sz="2800" dirty="0" smtClean="0"/>
              <a:t> </a:t>
            </a:r>
            <a:r>
              <a:rPr lang="en-US" sz="2800" dirty="0" err="1" smtClean="0"/>
              <a:t>се</a:t>
            </a:r>
            <a:r>
              <a:rPr lang="sr-Cyrl-RS" sz="2800" dirty="0" smtClean="0"/>
              <a:t>, у складу са меродавним МРС/МСФИ</a:t>
            </a:r>
            <a:r>
              <a:rPr lang="en-US" sz="2800" dirty="0" smtClean="0"/>
              <a:t> </a:t>
            </a:r>
            <a:r>
              <a:rPr lang="en-US" sz="2800" dirty="0" err="1" smtClean="0"/>
              <a:t>вреднују</a:t>
            </a:r>
            <a:r>
              <a:rPr lang="en-US" sz="2800" dirty="0" smtClean="0"/>
              <a:t> </a:t>
            </a:r>
            <a:r>
              <a:rPr lang="en-US" sz="2800" dirty="0" err="1" smtClean="0"/>
              <a:t>по</a:t>
            </a:r>
            <a:r>
              <a:rPr lang="en-US" sz="2800" dirty="0" smtClean="0"/>
              <a:t> ФВ </a:t>
            </a:r>
            <a:r>
              <a:rPr lang="en-US" sz="2800" dirty="0" err="1" smtClean="0"/>
              <a:t>кроз</a:t>
            </a:r>
            <a:r>
              <a:rPr lang="en-US" sz="2800" dirty="0" smtClean="0"/>
              <a:t> </a:t>
            </a:r>
            <a:r>
              <a:rPr lang="en-US" sz="2800" dirty="0" err="1" smtClean="0"/>
              <a:t>остали</a:t>
            </a:r>
            <a:r>
              <a:rPr lang="en-US" sz="2800" dirty="0" smtClean="0"/>
              <a:t> </a:t>
            </a:r>
            <a:r>
              <a:rPr lang="en-US" sz="2800" dirty="0" err="1" smtClean="0"/>
              <a:t>укупан</a:t>
            </a:r>
            <a:r>
              <a:rPr lang="en-US" sz="2800" dirty="0" smtClean="0"/>
              <a:t> </a:t>
            </a:r>
            <a:r>
              <a:rPr lang="en-US" sz="2800" dirty="0" err="1" smtClean="0"/>
              <a:t>резултат</a:t>
            </a:r>
            <a:r>
              <a:rPr lang="en-US" sz="2800" dirty="0" smtClean="0"/>
              <a:t>.</a:t>
            </a:r>
            <a:endParaRPr lang="en-US" sz="2800" dirty="0" smtClean="0"/>
          </a:p>
        </p:txBody>
      </p:sp>
      <p:sp>
        <p:nvSpPr>
          <p:cNvPr id="15364" name="Slide Number Placeholder 3"/>
          <p:cNvSpPr>
            <a:spLocks noGrp="1"/>
          </p:cNvSpPr>
          <p:nvPr>
            <p:ph type="sldNum" sz="quarter" idx="12"/>
          </p:nvPr>
        </p:nvSpPr>
        <p:spPr>
          <a:noFill/>
        </p:spPr>
        <p:txBody>
          <a:bodyPr/>
          <a:lstStyle/>
          <a:p>
            <a:fld id="{4A2C9943-D5FC-4CD8-A3A6-E85C2D4EF3BA}" type="slidenum">
              <a:rPr lang="en-US" smtClean="0"/>
              <a:pPr/>
              <a:t>13</a:t>
            </a:fld>
            <a:endParaRPr lang="en-US"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RS" dirty="0" smtClean="0"/>
              <a:t>Компоненте осталог укупног резултата</a:t>
            </a:r>
            <a:endParaRPr lang="en-US" dirty="0"/>
          </a:p>
        </p:txBody>
      </p:sp>
      <p:sp>
        <p:nvSpPr>
          <p:cNvPr id="3" name="Content Placeholder 2"/>
          <p:cNvSpPr>
            <a:spLocks noGrp="1"/>
          </p:cNvSpPr>
          <p:nvPr>
            <p:ph idx="1"/>
          </p:nvPr>
        </p:nvSpPr>
        <p:spPr/>
        <p:txBody>
          <a:bodyPr>
            <a:normAutofit/>
          </a:bodyPr>
          <a:lstStyle/>
          <a:p>
            <a:pPr lvl="0"/>
            <a:r>
              <a:rPr lang="sr-Cyrl-RS" dirty="0" smtClean="0"/>
              <a:t>Добици  </a:t>
            </a:r>
            <a:r>
              <a:rPr lang="sr-Cyrl-RS" dirty="0"/>
              <a:t>и </a:t>
            </a:r>
            <a:r>
              <a:rPr lang="sr-Cyrl-RS" dirty="0" smtClean="0"/>
              <a:t>губици који </a:t>
            </a:r>
            <a:r>
              <a:rPr lang="sr-Cyrl-RS" dirty="0"/>
              <a:t>настају услед промена фер вредности материјалних и нематеријалних улагања када се као алтернативна основа за вредновање користи фер вредност и  финансијских средстава која су класификована као финансијска средства по фер вредности кроз остали укупан резултат </a:t>
            </a:r>
            <a:r>
              <a:rPr lang="sr-Cyrl-CS" dirty="0"/>
              <a:t>(</a:t>
            </a:r>
            <a:r>
              <a:rPr lang="en-US" dirty="0"/>
              <a:t>FVTOCI</a:t>
            </a:r>
            <a:r>
              <a:rPr lang="sr-Cyrl-CS" dirty="0"/>
              <a:t>)</a:t>
            </a:r>
            <a:r>
              <a:rPr lang="sr-Cyrl-RS" dirty="0"/>
              <a:t>,</a:t>
            </a:r>
            <a:endParaRPr lang="en-US" dirty="0"/>
          </a:p>
          <a:p>
            <a:pPr lvl="0"/>
            <a:r>
              <a:rPr lang="sr-Cyrl-RS" dirty="0"/>
              <a:t> </a:t>
            </a:r>
            <a:r>
              <a:rPr lang="sr-Cyrl-RS" dirty="0" smtClean="0"/>
              <a:t>актуарски добици </a:t>
            </a:r>
            <a:r>
              <a:rPr lang="sr-Cyrl-RS" dirty="0"/>
              <a:t>и </a:t>
            </a:r>
            <a:r>
              <a:rPr lang="sr-Cyrl-RS" dirty="0" smtClean="0"/>
              <a:t>губици </a:t>
            </a:r>
            <a:r>
              <a:rPr lang="sr-Cyrl-RS" dirty="0"/>
              <a:t>који настају по основу планова дефинисаних накнада,</a:t>
            </a:r>
            <a:endParaRPr lang="en-US" dirty="0"/>
          </a:p>
          <a:p>
            <a:endParaRPr lang="en-US" dirty="0"/>
          </a:p>
        </p:txBody>
      </p:sp>
      <p:sp>
        <p:nvSpPr>
          <p:cNvPr id="4" name="Slide Number Placeholder 3"/>
          <p:cNvSpPr>
            <a:spLocks noGrp="1"/>
          </p:cNvSpPr>
          <p:nvPr>
            <p:ph type="sldNum" sz="quarter" idx="12"/>
          </p:nvPr>
        </p:nvSpPr>
        <p:spPr/>
        <p:txBody>
          <a:bodyPr/>
          <a:lstStyle/>
          <a:p>
            <a:fld id="{33597FFF-29EF-47FA-8F40-6D6D77CE3F58}" type="slidenum">
              <a:rPr lang="en-US" smtClean="0"/>
              <a:t>14</a:t>
            </a:fld>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RS" dirty="0" smtClean="0"/>
              <a:t>Компоненте осталог укупног резултата</a:t>
            </a:r>
            <a:endParaRPr lang="en-US" dirty="0"/>
          </a:p>
        </p:txBody>
      </p:sp>
      <p:sp>
        <p:nvSpPr>
          <p:cNvPr id="3" name="Content Placeholder 2"/>
          <p:cNvSpPr>
            <a:spLocks noGrp="1"/>
          </p:cNvSpPr>
          <p:nvPr>
            <p:ph idx="1"/>
          </p:nvPr>
        </p:nvSpPr>
        <p:spPr/>
        <p:txBody>
          <a:bodyPr>
            <a:normAutofit lnSpcReduction="10000"/>
          </a:bodyPr>
          <a:lstStyle/>
          <a:p>
            <a:pPr lvl="0"/>
            <a:r>
              <a:rPr lang="sr-Cyrl-RS" dirty="0" smtClean="0"/>
              <a:t> добиции губици по основу превођења финансијских извештаја иностраних пословања,</a:t>
            </a:r>
            <a:endParaRPr lang="en-US" dirty="0" smtClean="0"/>
          </a:p>
          <a:p>
            <a:pPr lvl="0"/>
            <a:r>
              <a:rPr lang="sr-Cyrl-RS" dirty="0" smtClean="0"/>
              <a:t> ефективни део добитака и губитака насталих по основу хеџинг инструмента у хеџу готовинских токова и</a:t>
            </a:r>
            <a:endParaRPr lang="en-US" dirty="0" smtClean="0"/>
          </a:p>
          <a:p>
            <a:pPr lvl="0"/>
            <a:r>
              <a:rPr lang="sr-Cyrl-RS" dirty="0" smtClean="0"/>
              <a:t> део добитака и губитака насталих због промене фер вредности обавеза, које су означене као обавезе које се вреднују по фер вредности кроз резултат, који се може приписати променама кредитог ризика обавеза.   </a:t>
            </a:r>
            <a:endParaRPr lang="en-US" dirty="0" smtClean="0"/>
          </a:p>
          <a:p>
            <a:endParaRPr lang="en-US" dirty="0"/>
          </a:p>
        </p:txBody>
      </p:sp>
      <p:sp>
        <p:nvSpPr>
          <p:cNvPr id="4" name="Slide Number Placeholder 3"/>
          <p:cNvSpPr>
            <a:spLocks noGrp="1"/>
          </p:cNvSpPr>
          <p:nvPr>
            <p:ph type="sldNum" sz="quarter" idx="12"/>
          </p:nvPr>
        </p:nvSpPr>
        <p:spPr/>
        <p:txBody>
          <a:bodyPr/>
          <a:lstStyle/>
          <a:p>
            <a:fld id="{33597FFF-29EF-47FA-8F40-6D6D77CE3F58}" type="slidenum">
              <a:rPr lang="en-US" smtClean="0"/>
              <a:t>15</a:t>
            </a:fld>
            <a:endParaRPr 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sr-Cyrl-RS" dirty="0"/>
              <a:t>По наведеним основама настали нереализовани добици и губици у једном извештајном периоду се сматрају делом укупног резултата. </a:t>
            </a:r>
            <a:endParaRPr lang="en-US" dirty="0"/>
          </a:p>
        </p:txBody>
      </p:sp>
      <p:sp>
        <p:nvSpPr>
          <p:cNvPr id="4" name="Slide Number Placeholder 3"/>
          <p:cNvSpPr>
            <a:spLocks noGrp="1"/>
          </p:cNvSpPr>
          <p:nvPr>
            <p:ph type="sldNum" sz="quarter" idx="12"/>
          </p:nvPr>
        </p:nvSpPr>
        <p:spPr/>
        <p:txBody>
          <a:bodyPr/>
          <a:lstStyle/>
          <a:p>
            <a:fld id="{33597FFF-29EF-47FA-8F40-6D6D77CE3F58}" type="slidenum">
              <a:rPr lang="en-US" smtClean="0"/>
              <a:t>16</a:t>
            </a:fld>
            <a:endParaRPr 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RS" dirty="0" smtClean="0"/>
              <a:t>Разлози за укључивање Осталог укупног резултата у укупни резултат</a:t>
            </a:r>
            <a:endParaRPr lang="en-US" dirty="0"/>
          </a:p>
        </p:txBody>
      </p:sp>
      <p:sp>
        <p:nvSpPr>
          <p:cNvPr id="3" name="Content Placeholder 2"/>
          <p:cNvSpPr>
            <a:spLocks noGrp="1"/>
          </p:cNvSpPr>
          <p:nvPr>
            <p:ph idx="1"/>
          </p:nvPr>
        </p:nvSpPr>
        <p:spPr/>
        <p:txBody>
          <a:bodyPr>
            <a:normAutofit lnSpcReduction="10000"/>
          </a:bodyPr>
          <a:lstStyle/>
          <a:p>
            <a:r>
              <a:rPr lang="sr-Cyrl-RS" dirty="0"/>
              <a:t>Укључивање компоненти Осталог укупног резултата у наведени извештај  је срачунато на остварење три циља. Први је да се постигне конзистентност у презентацији прихода и расхода. Наиме, компоненте осталог укупног резултата утичу на промену сопственог капитала, и нису последица трансакција са власницима, тако да у потпуности задовољавају дефиницију прихода и расхода из Концептуалног оквира, те се њихово исказивање у Извештају о </a:t>
            </a:r>
            <a:r>
              <a:rPr lang="sr-Cyrl-CS" dirty="0"/>
              <a:t>резултату</a:t>
            </a:r>
            <a:r>
              <a:rPr lang="sr-Cyrl-RS" dirty="0"/>
              <a:t> сматра сасвим </a:t>
            </a:r>
            <a:r>
              <a:rPr lang="sr-Cyrl-RS" dirty="0" smtClean="0"/>
              <a:t>оправданим</a:t>
            </a:r>
            <a:endParaRPr lang="en-US" dirty="0"/>
          </a:p>
        </p:txBody>
      </p:sp>
      <p:sp>
        <p:nvSpPr>
          <p:cNvPr id="4" name="Slide Number Placeholder 3"/>
          <p:cNvSpPr>
            <a:spLocks noGrp="1"/>
          </p:cNvSpPr>
          <p:nvPr>
            <p:ph type="sldNum" sz="quarter" idx="12"/>
          </p:nvPr>
        </p:nvSpPr>
        <p:spPr/>
        <p:txBody>
          <a:bodyPr/>
          <a:lstStyle/>
          <a:p>
            <a:fld id="{33597FFF-29EF-47FA-8F40-6D6D77CE3F58}" type="slidenum">
              <a:rPr lang="en-US" smtClean="0"/>
              <a:t>17</a:t>
            </a:fld>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RS" dirty="0" smtClean="0"/>
              <a:t>Разлози за укључивање Осталог укупног резултата у укупни резултат</a:t>
            </a:r>
            <a:endParaRPr lang="en-US" dirty="0"/>
          </a:p>
        </p:txBody>
      </p:sp>
      <p:sp>
        <p:nvSpPr>
          <p:cNvPr id="3" name="Content Placeholder 2"/>
          <p:cNvSpPr>
            <a:spLocks noGrp="1"/>
          </p:cNvSpPr>
          <p:nvPr>
            <p:ph idx="1"/>
          </p:nvPr>
        </p:nvSpPr>
        <p:spPr/>
        <p:txBody>
          <a:bodyPr>
            <a:normAutofit fontScale="92500" lnSpcReduction="20000"/>
          </a:bodyPr>
          <a:lstStyle/>
          <a:p>
            <a:r>
              <a:rPr lang="sr-Cyrl-RS" dirty="0" smtClean="0"/>
              <a:t>Други разлог је да се презентацијом добитака и губитака који су компоненте осталог укупног резултата корисницима финансијских извештаја </a:t>
            </a:r>
            <a:r>
              <a:rPr lang="sr-Cyrl-CS" dirty="0" smtClean="0"/>
              <a:t>омогући</a:t>
            </a:r>
            <a:r>
              <a:rPr lang="sr-Cyrl-RS" dirty="0" smtClean="0"/>
              <a:t> да процене  релевантност појединачних компоненти осталог укупног резултата и</a:t>
            </a:r>
            <a:r>
              <a:rPr lang="sr-Cyrl-CS" dirty="0" smtClean="0"/>
              <a:t> да</a:t>
            </a:r>
            <a:r>
              <a:rPr lang="sr-Cyrl-RS" dirty="0" smtClean="0"/>
              <a:t> разумеју начин на који компоненте осталог укупног резултата могу утицати на добитак или губитак</a:t>
            </a:r>
            <a:r>
              <a:rPr lang="sr-Cyrl-CS" dirty="0" smtClean="0"/>
              <a:t> у будућности</a:t>
            </a:r>
            <a:r>
              <a:rPr lang="sr-Cyrl-RS" dirty="0" smtClean="0"/>
              <a:t>.</a:t>
            </a:r>
          </a:p>
          <a:p>
            <a:r>
              <a:rPr lang="sr-Cyrl-CS" dirty="0" smtClean="0"/>
              <a:t>При томе ј</a:t>
            </a:r>
            <a:r>
              <a:rPr lang="sr-Cyrl-RS" dirty="0" smtClean="0"/>
              <a:t>асно је да ће поједине компоненте осталог укупног резултата имати за различите кориснике финансијских извештаја различит значај, за неке ће оне бити нужне за разумевање перформанси ентитета, док ће за друге бити мање важне.</a:t>
            </a:r>
            <a:endParaRPr lang="en-US" dirty="0" smtClean="0"/>
          </a:p>
          <a:p>
            <a:r>
              <a:rPr lang="sr-Cyrl-RS" dirty="0" smtClean="0"/>
              <a:t> </a:t>
            </a:r>
            <a:endParaRPr lang="en-US" dirty="0" smtClean="0"/>
          </a:p>
          <a:p>
            <a:endParaRPr lang="en-US" dirty="0"/>
          </a:p>
        </p:txBody>
      </p:sp>
      <p:sp>
        <p:nvSpPr>
          <p:cNvPr id="4" name="Slide Number Placeholder 3"/>
          <p:cNvSpPr>
            <a:spLocks noGrp="1"/>
          </p:cNvSpPr>
          <p:nvPr>
            <p:ph type="sldNum" sz="quarter" idx="12"/>
          </p:nvPr>
        </p:nvSpPr>
        <p:spPr/>
        <p:txBody>
          <a:bodyPr/>
          <a:lstStyle/>
          <a:p>
            <a:fld id="{33597FFF-29EF-47FA-8F40-6D6D77CE3F58}" type="slidenum">
              <a:rPr lang="en-US" smtClean="0"/>
              <a:t>18</a:t>
            </a:fld>
            <a:endParaRPr 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RS" dirty="0" smtClean="0"/>
              <a:t>Разлози за укључивање Осталог укупног резултата у укупни резултат</a:t>
            </a:r>
            <a:endParaRPr lang="en-US" dirty="0"/>
          </a:p>
        </p:txBody>
      </p:sp>
      <p:sp>
        <p:nvSpPr>
          <p:cNvPr id="3" name="Content Placeholder 2"/>
          <p:cNvSpPr>
            <a:spLocks noGrp="1"/>
          </p:cNvSpPr>
          <p:nvPr>
            <p:ph idx="1"/>
          </p:nvPr>
        </p:nvSpPr>
        <p:spPr/>
        <p:txBody>
          <a:bodyPr/>
          <a:lstStyle/>
          <a:p>
            <a:r>
              <a:rPr lang="sr-Cyrl-RS" dirty="0" smtClean="0"/>
              <a:t>Трећи разлог је да </a:t>
            </a:r>
            <a:r>
              <a:rPr lang="sr-Cyrl-RS" dirty="0"/>
              <a:t>се укључивањем осталог укупног резултата у Извештај о </a:t>
            </a:r>
            <a:r>
              <a:rPr lang="sr-Cyrl-CS" dirty="0"/>
              <a:t>резултату</a:t>
            </a:r>
            <a:r>
              <a:rPr lang="sr-Cyrl-RS" dirty="0"/>
              <a:t> </a:t>
            </a:r>
            <a:r>
              <a:rPr lang="sr-Cyrl-RS" dirty="0" smtClean="0"/>
              <a:t>изврши </a:t>
            </a:r>
            <a:r>
              <a:rPr lang="sr-Cyrl-RS" dirty="0"/>
              <a:t>усклађивање између МСФИ и Америчких опште прихваћених рачуноводствених принципа (</a:t>
            </a:r>
            <a:r>
              <a:rPr lang="en-GB" dirty="0"/>
              <a:t>GAAP</a:t>
            </a:r>
            <a:r>
              <a:rPr lang="ru-RU" dirty="0"/>
              <a:t>).</a:t>
            </a:r>
            <a:endParaRPr lang="en-US" dirty="0"/>
          </a:p>
        </p:txBody>
      </p:sp>
      <p:sp>
        <p:nvSpPr>
          <p:cNvPr id="4" name="Slide Number Placeholder 3"/>
          <p:cNvSpPr>
            <a:spLocks noGrp="1"/>
          </p:cNvSpPr>
          <p:nvPr>
            <p:ph type="sldNum" sz="quarter" idx="12"/>
          </p:nvPr>
        </p:nvSpPr>
        <p:spPr/>
        <p:txBody>
          <a:bodyPr/>
          <a:lstStyle/>
          <a:p>
            <a:fld id="{33597FFF-29EF-47FA-8F40-6D6D77CE3F58}" type="slidenum">
              <a:rPr lang="en-US" smtClean="0"/>
              <a:t>19</a:t>
            </a:fld>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12"/>
          </p:nvPr>
        </p:nvSpPr>
        <p:spPr/>
        <p:txBody>
          <a:bodyPr/>
          <a:lstStyle/>
          <a:p>
            <a:fld id="{33597FFF-29EF-47FA-8F40-6D6D77CE3F58}" type="slidenum">
              <a:rPr lang="en-US" smtClean="0"/>
              <a:t>2</a:t>
            </a:fld>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RS" dirty="0" smtClean="0"/>
              <a:t>Начин укључивања осталог укупног резултата</a:t>
            </a:r>
            <a:endParaRPr lang="en-US" dirty="0"/>
          </a:p>
        </p:txBody>
      </p:sp>
      <p:sp>
        <p:nvSpPr>
          <p:cNvPr id="3" name="Content Placeholder 2"/>
          <p:cNvSpPr>
            <a:spLocks noGrp="1"/>
          </p:cNvSpPr>
          <p:nvPr>
            <p:ph idx="1"/>
          </p:nvPr>
        </p:nvSpPr>
        <p:spPr/>
        <p:txBody>
          <a:bodyPr>
            <a:normAutofit/>
          </a:bodyPr>
          <a:lstStyle/>
          <a:p>
            <a:r>
              <a:rPr lang="sr-Cyrl-RS" dirty="0" smtClean="0"/>
              <a:t>Један извештај</a:t>
            </a:r>
          </a:p>
          <a:p>
            <a:r>
              <a:rPr lang="sr-Cyrl-RS" dirty="0" smtClean="0"/>
              <a:t>Два извештаја – Република Српска</a:t>
            </a:r>
          </a:p>
          <a:p>
            <a:r>
              <a:rPr lang="sr-Cyrl-RS" dirty="0" smtClean="0"/>
              <a:t> </a:t>
            </a:r>
            <a:r>
              <a:rPr lang="sr-Cyrl-CS" dirty="0" smtClean="0"/>
              <a:t>Потреба </a:t>
            </a:r>
            <a:r>
              <a:rPr lang="sr-Cyrl-CS" dirty="0"/>
              <a:t>да се на</a:t>
            </a:r>
            <a:r>
              <a:rPr lang="sr-Cyrl-RS" dirty="0"/>
              <a:t>прави јасна разлика између резултата који је основа за утврђивање висине пореза на добит, за расподелу и за утврђивање висине зараде по акцији од укупног резултата. Извештај о резултату на тај начин, верује се, задржава статус примарног финансијског извештаја.  </a:t>
            </a:r>
            <a:endParaRPr lang="en-US" dirty="0"/>
          </a:p>
          <a:p>
            <a:endParaRPr lang="en-US" dirty="0"/>
          </a:p>
        </p:txBody>
      </p:sp>
      <p:sp>
        <p:nvSpPr>
          <p:cNvPr id="4" name="Slide Number Placeholder 3"/>
          <p:cNvSpPr>
            <a:spLocks noGrp="1"/>
          </p:cNvSpPr>
          <p:nvPr>
            <p:ph type="sldNum" sz="quarter" idx="12"/>
          </p:nvPr>
        </p:nvSpPr>
        <p:spPr/>
        <p:txBody>
          <a:bodyPr/>
          <a:lstStyle/>
          <a:p>
            <a:fld id="{33597FFF-29EF-47FA-8F40-6D6D77CE3F58}" type="slidenum">
              <a:rPr lang="en-US" smtClean="0"/>
              <a:t>20</a:t>
            </a:fld>
            <a:endParaRPr 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57200"/>
            <a:ext cx="8229600" cy="1143000"/>
          </a:xfrm>
        </p:spPr>
        <p:txBody>
          <a:bodyPr>
            <a:normAutofit fontScale="90000"/>
          </a:bodyPr>
          <a:lstStyle/>
          <a:p>
            <a:r>
              <a:rPr lang="sr-Cyrl-RS" dirty="0" smtClean="0"/>
              <a:t>Промене у презентацији осталог укупног резултата</a:t>
            </a:r>
            <a:endParaRPr lang="en-US" dirty="0"/>
          </a:p>
        </p:txBody>
      </p:sp>
      <p:sp>
        <p:nvSpPr>
          <p:cNvPr id="3" name="Content Placeholder 2"/>
          <p:cNvSpPr>
            <a:spLocks noGrp="1"/>
          </p:cNvSpPr>
          <p:nvPr>
            <p:ph idx="1"/>
          </p:nvPr>
        </p:nvSpPr>
        <p:spPr/>
        <p:txBody>
          <a:bodyPr>
            <a:normAutofit fontScale="92500" lnSpcReduction="10000"/>
          </a:bodyPr>
          <a:lstStyle/>
          <a:p>
            <a:r>
              <a:rPr lang="sr-Cyrl-RS" dirty="0" smtClean="0"/>
              <a:t> Компоненте осталог укупног резултата морају бити </a:t>
            </a:r>
            <a:r>
              <a:rPr lang="sr-Cyrl-RS" dirty="0"/>
              <a:t>презентиране тако да се могу добити јасни одговори на следећа три питања:</a:t>
            </a:r>
            <a:endParaRPr lang="en-US" dirty="0"/>
          </a:p>
          <a:p>
            <a:r>
              <a:rPr lang="sr-Cyrl-RS" dirty="0"/>
              <a:t>1. које компоненте осталог укупног резултата и у ком износу неће утицати на висину    добитка и губитка будућих извештајних периода</a:t>
            </a:r>
            <a:endParaRPr lang="en-US" dirty="0"/>
          </a:p>
          <a:p>
            <a:r>
              <a:rPr lang="sr-Cyrl-RS" dirty="0"/>
              <a:t>2. које компоненте осталог укупног резултата и у ком износу могу бити накнадно рекласификоване у добитке и губитке будућих извештајних периода и</a:t>
            </a:r>
            <a:endParaRPr lang="en-US" dirty="0"/>
          </a:p>
          <a:p>
            <a:r>
              <a:rPr lang="sr-Cyrl-RS" dirty="0"/>
              <a:t>3. какве су пореске последице  добитака и губитака које чине </a:t>
            </a:r>
            <a:r>
              <a:rPr lang="sr-Cyrl-CS" dirty="0"/>
              <a:t>О</a:t>
            </a:r>
            <a:r>
              <a:rPr lang="sr-Cyrl-RS" dirty="0"/>
              <a:t>стали укупан резултат. </a:t>
            </a:r>
            <a:endParaRPr lang="en-US" dirty="0"/>
          </a:p>
          <a:p>
            <a:endParaRPr lang="en-US" dirty="0"/>
          </a:p>
        </p:txBody>
      </p:sp>
      <p:sp>
        <p:nvSpPr>
          <p:cNvPr id="4" name="Slide Number Placeholder 3"/>
          <p:cNvSpPr>
            <a:spLocks noGrp="1"/>
          </p:cNvSpPr>
          <p:nvPr>
            <p:ph type="sldNum" sz="quarter" idx="12"/>
          </p:nvPr>
        </p:nvSpPr>
        <p:spPr/>
        <p:txBody>
          <a:bodyPr/>
          <a:lstStyle/>
          <a:p>
            <a:fld id="{33597FFF-29EF-47FA-8F40-6D6D77CE3F58}" type="slidenum">
              <a:rPr lang="en-US" smtClean="0"/>
              <a:t>21</a:t>
            </a:fld>
            <a:endParaRPr 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RS" dirty="0" smtClean="0"/>
              <a:t>Промене у презентацији осталог укупног резултата</a:t>
            </a:r>
            <a:endParaRPr lang="en-US" dirty="0"/>
          </a:p>
        </p:txBody>
      </p:sp>
      <p:sp>
        <p:nvSpPr>
          <p:cNvPr id="3" name="Content Placeholder 2"/>
          <p:cNvSpPr>
            <a:spLocks noGrp="1"/>
          </p:cNvSpPr>
          <p:nvPr>
            <p:ph idx="1"/>
          </p:nvPr>
        </p:nvSpPr>
        <p:spPr/>
        <p:txBody>
          <a:bodyPr/>
          <a:lstStyle/>
          <a:p>
            <a:r>
              <a:rPr lang="sr-Cyrl-RS" dirty="0" smtClean="0"/>
              <a:t>Добијање одговора на прва два питања претпоставља да се компоненте осталог укупног резултата у извештају класификују на: компоненте које неће бити рекласификоване у добитак или губитак будућих извештајних периода и оне чија је рекласификација могућа. </a:t>
            </a:r>
            <a:endParaRPr lang="en-US" dirty="0" smtClean="0"/>
          </a:p>
          <a:p>
            <a:endParaRPr lang="en-US" dirty="0"/>
          </a:p>
        </p:txBody>
      </p:sp>
      <p:sp>
        <p:nvSpPr>
          <p:cNvPr id="4" name="Slide Number Placeholder 3"/>
          <p:cNvSpPr>
            <a:spLocks noGrp="1"/>
          </p:cNvSpPr>
          <p:nvPr>
            <p:ph type="sldNum" sz="quarter" idx="12"/>
          </p:nvPr>
        </p:nvSpPr>
        <p:spPr/>
        <p:txBody>
          <a:bodyPr/>
          <a:lstStyle/>
          <a:p>
            <a:fld id="{33597FFF-29EF-47FA-8F40-6D6D77CE3F58}" type="slidenum">
              <a:rPr lang="en-US" smtClean="0"/>
              <a:t>22</a:t>
            </a:fld>
            <a:endParaRPr 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sr-Cyrl-RS" sz="2400" dirty="0"/>
              <a:t>К</a:t>
            </a:r>
            <a:r>
              <a:rPr lang="sr-Cyrl-RS" sz="2400" dirty="0" smtClean="0"/>
              <a:t>омпоненте које неће бити рекласификоване у добитак или губитак будућих извештајних периода</a:t>
            </a:r>
            <a:r>
              <a:rPr lang="sr-Cyrl-RS" sz="2400" dirty="0" smtClean="0"/>
              <a:t> </a:t>
            </a:r>
            <a:endParaRPr lang="en-US" sz="2400" dirty="0"/>
          </a:p>
        </p:txBody>
      </p:sp>
      <p:sp>
        <p:nvSpPr>
          <p:cNvPr id="3" name="Content Placeholder 2"/>
          <p:cNvSpPr>
            <a:spLocks noGrp="1"/>
          </p:cNvSpPr>
          <p:nvPr>
            <p:ph idx="1"/>
          </p:nvPr>
        </p:nvSpPr>
        <p:spPr/>
        <p:txBody>
          <a:bodyPr>
            <a:normAutofit fontScale="92500" lnSpcReduction="20000"/>
          </a:bodyPr>
          <a:lstStyle/>
          <a:p>
            <a:r>
              <a:rPr lang="sr-Cyrl-RS" dirty="0" smtClean="0"/>
              <a:t>Добици </a:t>
            </a:r>
            <a:r>
              <a:rPr lang="sr-Cyrl-RS" dirty="0"/>
              <a:t>по основу ревалоризације материјалних, нематеријалних  улагања, </a:t>
            </a:r>
            <a:endParaRPr lang="sr-Cyrl-RS" dirty="0" smtClean="0"/>
          </a:p>
          <a:p>
            <a:r>
              <a:rPr lang="sr-Cyrl-RS" dirty="0" smtClean="0"/>
              <a:t>актуарски </a:t>
            </a:r>
            <a:r>
              <a:rPr lang="sr-Cyrl-RS" dirty="0"/>
              <a:t>добици и губици по основу планова дефинисаних накнада</a:t>
            </a:r>
            <a:r>
              <a:rPr lang="sr-Cyrl-RS" dirty="0" smtClean="0"/>
              <a:t>,</a:t>
            </a:r>
          </a:p>
          <a:p>
            <a:r>
              <a:rPr lang="sr-Cyrl-RS" dirty="0" smtClean="0"/>
              <a:t> </a:t>
            </a:r>
            <a:r>
              <a:rPr lang="sr-Cyrl-RS" dirty="0"/>
              <a:t>добици и губици по основу улагања у власничке инструменте који се вреднују по фер вредности кроз остали укупан резултат (финансијска средства која су расположива за продају) </a:t>
            </a:r>
            <a:r>
              <a:rPr lang="sr-Cyrl-RS" dirty="0" smtClean="0"/>
              <a:t>и</a:t>
            </a:r>
          </a:p>
          <a:p>
            <a:r>
              <a:rPr lang="sr-Cyrl-RS" dirty="0" smtClean="0"/>
              <a:t> </a:t>
            </a:r>
            <a:r>
              <a:rPr lang="sr-Cyrl-RS" dirty="0"/>
              <a:t>део промене фер вредности обавеза које су означене као обавезе које се вреднују по фер вредности кроз добитак/губитак који је последица промене кредитног ризика повезаног са </a:t>
            </a:r>
            <a:r>
              <a:rPr lang="sr-Cyrl-RS" dirty="0" smtClean="0"/>
              <a:t>обавезом. </a:t>
            </a:r>
            <a:endParaRPr lang="en-US" dirty="0"/>
          </a:p>
        </p:txBody>
      </p:sp>
      <p:sp>
        <p:nvSpPr>
          <p:cNvPr id="4" name="Slide Number Placeholder 3"/>
          <p:cNvSpPr>
            <a:spLocks noGrp="1"/>
          </p:cNvSpPr>
          <p:nvPr>
            <p:ph type="sldNum" sz="quarter" idx="12"/>
          </p:nvPr>
        </p:nvSpPr>
        <p:spPr/>
        <p:txBody>
          <a:bodyPr/>
          <a:lstStyle/>
          <a:p>
            <a:fld id="{33597FFF-29EF-47FA-8F40-6D6D77CE3F58}" type="slidenum">
              <a:rPr lang="en-US" smtClean="0"/>
              <a:t>23</a:t>
            </a:fld>
            <a:endParaRPr 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sr-Cyrl-RS" dirty="0" smtClean="0"/>
              <a:t>Ови добици и губици се у будућности преносе на нерасподељену добит било у тренутку њиховог отуђења или престанка признавања средстава или измирења обавеза.</a:t>
            </a:r>
            <a:endParaRPr lang="en-US" dirty="0" smtClean="0"/>
          </a:p>
          <a:p>
            <a:endParaRPr lang="en-US" dirty="0"/>
          </a:p>
        </p:txBody>
      </p:sp>
      <p:sp>
        <p:nvSpPr>
          <p:cNvPr id="4" name="Slide Number Placeholder 3"/>
          <p:cNvSpPr>
            <a:spLocks noGrp="1"/>
          </p:cNvSpPr>
          <p:nvPr>
            <p:ph type="sldNum" sz="quarter" idx="12"/>
          </p:nvPr>
        </p:nvSpPr>
        <p:spPr/>
        <p:txBody>
          <a:bodyPr/>
          <a:lstStyle/>
          <a:p>
            <a:fld id="{33597FFF-29EF-47FA-8F40-6D6D77CE3F58}" type="slidenum">
              <a:rPr lang="en-US" smtClean="0"/>
              <a:t>24</a:t>
            </a:fld>
            <a:endParaRPr 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39000" cy="2194560"/>
          </a:xfrm>
        </p:spPr>
        <p:txBody>
          <a:bodyPr>
            <a:noAutofit/>
          </a:bodyPr>
          <a:lstStyle/>
          <a:p>
            <a:r>
              <a:rPr lang="sr-Cyrl-RS" sz="3200" dirty="0" smtClean="0"/>
              <a:t>Компоненте које ће бити рекласификоване у добитак или губитак будућих извештајних периода</a:t>
            </a:r>
            <a:endParaRPr lang="en-US" sz="3200" dirty="0"/>
          </a:p>
        </p:txBody>
      </p:sp>
      <p:sp>
        <p:nvSpPr>
          <p:cNvPr id="3" name="Content Placeholder 2"/>
          <p:cNvSpPr>
            <a:spLocks noGrp="1"/>
          </p:cNvSpPr>
          <p:nvPr>
            <p:ph idx="1"/>
          </p:nvPr>
        </p:nvSpPr>
        <p:spPr/>
        <p:txBody>
          <a:bodyPr/>
          <a:lstStyle/>
          <a:p>
            <a:endParaRPr lang="sr-Cyrl-RS" dirty="0" smtClean="0"/>
          </a:p>
          <a:p>
            <a:endParaRPr lang="sr-Cyrl-RS" dirty="0" smtClean="0"/>
          </a:p>
          <a:p>
            <a:endParaRPr lang="sr-Cyrl-RS" dirty="0" smtClean="0"/>
          </a:p>
          <a:p>
            <a:r>
              <a:rPr lang="sr-Cyrl-RS" dirty="0" smtClean="0"/>
              <a:t>Позитивне </a:t>
            </a:r>
            <a:r>
              <a:rPr lang="sr-Cyrl-RS" dirty="0"/>
              <a:t>и </a:t>
            </a:r>
            <a:r>
              <a:rPr lang="sr-Cyrl-RS" dirty="0" smtClean="0"/>
              <a:t>негативне курсне разлике </a:t>
            </a:r>
            <a:r>
              <a:rPr lang="sr-Cyrl-RS" dirty="0"/>
              <a:t>које настају по основу прерачунавања финансијских извештаја иностраног пословања у складу са МРС 21  </a:t>
            </a:r>
            <a:r>
              <a:rPr lang="sr-Cyrl-RS" dirty="0" smtClean="0"/>
              <a:t>и</a:t>
            </a:r>
          </a:p>
          <a:p>
            <a:r>
              <a:rPr lang="sr-Cyrl-RS" dirty="0" smtClean="0"/>
              <a:t>ефективни </a:t>
            </a:r>
            <a:r>
              <a:rPr lang="sr-Cyrl-RS" dirty="0"/>
              <a:t>део добитака и губитака који настају на хеџинг инструменту у хеџ трансакцијама готовинског тока.</a:t>
            </a:r>
            <a:endParaRPr lang="en-US" dirty="0"/>
          </a:p>
        </p:txBody>
      </p:sp>
      <p:sp>
        <p:nvSpPr>
          <p:cNvPr id="4" name="Slide Number Placeholder 3"/>
          <p:cNvSpPr>
            <a:spLocks noGrp="1"/>
          </p:cNvSpPr>
          <p:nvPr>
            <p:ph type="sldNum" sz="quarter" idx="12"/>
          </p:nvPr>
        </p:nvSpPr>
        <p:spPr/>
        <p:txBody>
          <a:bodyPr/>
          <a:lstStyle/>
          <a:p>
            <a:fld id="{33597FFF-29EF-47FA-8F40-6D6D77CE3F58}" type="slidenum">
              <a:rPr lang="en-US" smtClean="0"/>
              <a:t>25</a:t>
            </a:fld>
            <a:endParaRPr 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RS" dirty="0" smtClean="0"/>
              <a:t>Захтев за исказивањем пореза на добит који би био плаћен</a:t>
            </a:r>
            <a:endParaRPr lang="en-US" dirty="0"/>
          </a:p>
        </p:txBody>
      </p:sp>
      <p:sp>
        <p:nvSpPr>
          <p:cNvPr id="3" name="Content Placeholder 2"/>
          <p:cNvSpPr>
            <a:spLocks noGrp="1"/>
          </p:cNvSpPr>
          <p:nvPr>
            <p:ph idx="1"/>
          </p:nvPr>
        </p:nvSpPr>
        <p:spPr/>
        <p:txBody>
          <a:bodyPr>
            <a:normAutofit fontScale="92500" lnSpcReduction="20000"/>
          </a:bodyPr>
          <a:lstStyle/>
          <a:p>
            <a:r>
              <a:rPr lang="sr-Cyrl-RS" dirty="0" smtClean="0"/>
              <a:t>Компоненте </a:t>
            </a:r>
            <a:r>
              <a:rPr lang="sr-Cyrl-RS" dirty="0"/>
              <a:t>осталог укупног резултата не подлежу </a:t>
            </a:r>
            <a:r>
              <a:rPr lang="sr-Cyrl-RS" dirty="0" smtClean="0"/>
              <a:t>опорезивању.  Ипак захтева се да </a:t>
            </a:r>
            <a:r>
              <a:rPr lang="sr-Cyrl-RS" dirty="0"/>
              <a:t>буде утврђен порез на добит који би </a:t>
            </a:r>
            <a:r>
              <a:rPr lang="sr-Cyrl-RS" dirty="0" smtClean="0"/>
              <a:t>на ове добитке </a:t>
            </a:r>
            <a:r>
              <a:rPr lang="sr-Cyrl-RS" dirty="0"/>
              <a:t>плаћен</a:t>
            </a:r>
            <a:r>
              <a:rPr lang="sr-Cyrl-RS" dirty="0" smtClean="0"/>
              <a:t>.</a:t>
            </a:r>
          </a:p>
          <a:p>
            <a:r>
              <a:rPr lang="sr-Cyrl-RS" dirty="0" smtClean="0"/>
              <a:t>Информације </a:t>
            </a:r>
            <a:r>
              <a:rPr lang="sr-Cyrl-RS" dirty="0"/>
              <a:t>о висини пореза на добит који би био плаћен на компоненте укупног резултата омогућавају увид у могуће пореске последице одлука које је донео менаџмент</a:t>
            </a:r>
            <a:r>
              <a:rPr lang="sr-Cyrl-RS" dirty="0" smtClean="0"/>
              <a:t>.</a:t>
            </a:r>
          </a:p>
          <a:p>
            <a:r>
              <a:rPr lang="sr-Cyrl-RS" dirty="0" smtClean="0"/>
              <a:t>Имајући </a:t>
            </a:r>
            <a:r>
              <a:rPr lang="sr-Cyrl-RS" dirty="0"/>
              <a:t>у виду управо разматрану поделу компоненти осталог укупног резултата јасно је да прогностичку вредност имају информације о висини пореза на добит који се односи на оне компоненте које ће у будућности бити рекласификоване у Извештај о резултату. </a:t>
            </a:r>
            <a:endParaRPr lang="sr-Cyrl-RS" dirty="0" smtClean="0"/>
          </a:p>
          <a:p>
            <a:endParaRPr lang="en-US" dirty="0"/>
          </a:p>
        </p:txBody>
      </p:sp>
      <p:sp>
        <p:nvSpPr>
          <p:cNvPr id="4" name="Slide Number Placeholder 3"/>
          <p:cNvSpPr>
            <a:spLocks noGrp="1"/>
          </p:cNvSpPr>
          <p:nvPr>
            <p:ph type="sldNum" sz="quarter" idx="12"/>
          </p:nvPr>
        </p:nvSpPr>
        <p:spPr/>
        <p:txBody>
          <a:bodyPr/>
          <a:lstStyle/>
          <a:p>
            <a:fld id="{33597FFF-29EF-47FA-8F40-6D6D77CE3F58}" type="slidenum">
              <a:rPr lang="en-US" smtClean="0"/>
              <a:t>26</a:t>
            </a:fld>
            <a:endParaRPr 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sr-Cyrl-RS" sz="3600" dirty="0" smtClean="0"/>
              <a:t>Начин исказивања пореза на добит</a:t>
            </a:r>
            <a:endParaRPr lang="en-US" sz="3600" dirty="0"/>
          </a:p>
        </p:txBody>
      </p:sp>
      <p:sp>
        <p:nvSpPr>
          <p:cNvPr id="3" name="Content Placeholder 2"/>
          <p:cNvSpPr>
            <a:spLocks noGrp="1"/>
          </p:cNvSpPr>
          <p:nvPr>
            <p:ph idx="1"/>
          </p:nvPr>
        </p:nvSpPr>
        <p:spPr/>
        <p:txBody>
          <a:bodyPr>
            <a:normAutofit/>
          </a:bodyPr>
          <a:lstStyle/>
          <a:p>
            <a:r>
              <a:rPr lang="sr-Cyrl-RS" dirty="0" smtClean="0"/>
              <a:t>МРС 1 пружа могућност да се Извештају о резултату компоненте осталог укупног резултата искажу у нето износу, тј. без пореза. </a:t>
            </a:r>
          </a:p>
          <a:p>
            <a:endParaRPr lang="en-US" dirty="0" smtClean="0"/>
          </a:p>
          <a:p>
            <a:r>
              <a:rPr lang="sr-Cyrl-RS" dirty="0" smtClean="0"/>
              <a:t> Информације о порезу на добит који се односи на компоненте  осталог укупног резултата се тада презентирају у напоменама</a:t>
            </a:r>
            <a:endParaRPr lang="en-US" dirty="0" smtClean="0"/>
          </a:p>
          <a:p>
            <a:endParaRPr lang="en-US" dirty="0"/>
          </a:p>
        </p:txBody>
      </p:sp>
      <p:sp>
        <p:nvSpPr>
          <p:cNvPr id="4" name="Slide Number Placeholder 3"/>
          <p:cNvSpPr>
            <a:spLocks noGrp="1"/>
          </p:cNvSpPr>
          <p:nvPr>
            <p:ph type="sldNum" sz="quarter" idx="12"/>
          </p:nvPr>
        </p:nvSpPr>
        <p:spPr/>
        <p:txBody>
          <a:bodyPr/>
          <a:lstStyle/>
          <a:p>
            <a:fld id="{33597FFF-29EF-47FA-8F40-6D6D77CE3F58}" type="slidenum">
              <a:rPr lang="en-US" smtClean="0"/>
              <a:t>27</a:t>
            </a:fld>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1295400" y="76200"/>
            <a:ext cx="7848600" cy="1143000"/>
          </a:xfrm>
        </p:spPr>
        <p:txBody>
          <a:bodyPr>
            <a:normAutofit fontScale="90000"/>
          </a:bodyPr>
          <a:lstStyle/>
          <a:p>
            <a:pPr eaLnBrk="1" hangingPunct="1"/>
            <a:r>
              <a:rPr lang="en-US" smtClean="0"/>
              <a:t>1. Међусобни однос правила за признавање и вредновање елемената финансијских извештаја</a:t>
            </a:r>
            <a:r>
              <a:rPr lang="en-US" sz="2400" smtClean="0"/>
              <a:t> </a:t>
            </a:r>
          </a:p>
        </p:txBody>
      </p:sp>
      <p:sp>
        <p:nvSpPr>
          <p:cNvPr id="6147" name="Content Placeholder 2"/>
          <p:cNvSpPr>
            <a:spLocks noGrp="1"/>
          </p:cNvSpPr>
          <p:nvPr>
            <p:ph idx="1"/>
          </p:nvPr>
        </p:nvSpPr>
        <p:spPr>
          <a:xfrm>
            <a:off x="533400" y="1905000"/>
            <a:ext cx="8229600" cy="4191000"/>
          </a:xfrm>
        </p:spPr>
        <p:txBody>
          <a:bodyPr/>
          <a:lstStyle/>
          <a:p>
            <a:pPr eaLnBrk="1" hangingPunct="1"/>
            <a:r>
              <a:rPr lang="en-US" sz="2800" dirty="0" err="1" smtClean="0"/>
              <a:t>Рачуноводство</a:t>
            </a:r>
            <a:r>
              <a:rPr lang="en-US" sz="2800" dirty="0" smtClean="0"/>
              <a:t> </a:t>
            </a:r>
            <a:r>
              <a:rPr lang="en-US" sz="2800" dirty="0" err="1" smtClean="0"/>
              <a:t>историјских</a:t>
            </a:r>
            <a:r>
              <a:rPr lang="en-US" sz="2800" dirty="0" smtClean="0"/>
              <a:t> </a:t>
            </a:r>
            <a:r>
              <a:rPr lang="en-US" sz="2800" dirty="0" err="1" smtClean="0"/>
              <a:t>трансакција</a:t>
            </a:r>
            <a:r>
              <a:rPr lang="en-US" sz="2800" dirty="0" smtClean="0"/>
              <a:t> и </a:t>
            </a:r>
            <a:r>
              <a:rPr lang="en-US" sz="2800" dirty="0" err="1" smtClean="0"/>
              <a:t>рачуноводство</a:t>
            </a:r>
            <a:r>
              <a:rPr lang="en-US" sz="2800" dirty="0" smtClean="0"/>
              <a:t> </a:t>
            </a:r>
            <a:r>
              <a:rPr lang="en-US" sz="2800" dirty="0" err="1" smtClean="0"/>
              <a:t>фер</a:t>
            </a:r>
            <a:r>
              <a:rPr lang="en-US" sz="2800" dirty="0" smtClean="0"/>
              <a:t> </a:t>
            </a:r>
            <a:r>
              <a:rPr lang="en-US" sz="2800" dirty="0" err="1" smtClean="0"/>
              <a:t>вредности</a:t>
            </a:r>
            <a:r>
              <a:rPr lang="en-US" sz="2800" dirty="0" smtClean="0"/>
              <a:t> </a:t>
            </a:r>
          </a:p>
          <a:p>
            <a:pPr eaLnBrk="1" hangingPunct="1"/>
            <a:r>
              <a:rPr lang="en-US" sz="2800" dirty="0" err="1" smtClean="0"/>
              <a:t>Различити</a:t>
            </a:r>
            <a:r>
              <a:rPr lang="en-US" sz="2800" dirty="0" smtClean="0"/>
              <a:t> </a:t>
            </a:r>
            <a:r>
              <a:rPr lang="en-US" sz="2800" dirty="0" err="1" smtClean="0"/>
              <a:t>циљеви</a:t>
            </a:r>
            <a:r>
              <a:rPr lang="en-US" sz="2800" dirty="0" smtClean="0"/>
              <a:t> </a:t>
            </a:r>
            <a:r>
              <a:rPr lang="en-US" sz="2800" dirty="0" err="1" smtClean="0"/>
              <a:t>финансијског</a:t>
            </a:r>
            <a:r>
              <a:rPr lang="en-US" sz="2800" dirty="0" smtClean="0"/>
              <a:t> </a:t>
            </a:r>
            <a:r>
              <a:rPr lang="en-US" sz="2800" dirty="0" err="1" smtClean="0"/>
              <a:t>извештавања</a:t>
            </a:r>
            <a:r>
              <a:rPr lang="en-US" sz="2800" dirty="0" smtClean="0"/>
              <a:t>  </a:t>
            </a:r>
          </a:p>
          <a:p>
            <a:pPr eaLnBrk="1" hangingPunct="1"/>
            <a:endParaRPr lang="en-US" sz="2800" dirty="0" smtClean="0"/>
          </a:p>
          <a:p>
            <a:pPr eaLnBrk="1" hangingPunct="1">
              <a:buFontTx/>
              <a:buNone/>
            </a:pPr>
            <a:endParaRPr lang="en-US" sz="2800" dirty="0" smtClean="0"/>
          </a:p>
          <a:p>
            <a:pPr eaLnBrk="1" hangingPunct="1"/>
            <a:r>
              <a:rPr lang="en-US" sz="2800" dirty="0" err="1" smtClean="0"/>
              <a:t>Различита</a:t>
            </a:r>
            <a:r>
              <a:rPr lang="en-US" sz="2800" dirty="0" smtClean="0"/>
              <a:t> </a:t>
            </a:r>
            <a:r>
              <a:rPr lang="en-US" sz="2800" dirty="0" err="1" smtClean="0"/>
              <a:t>правила</a:t>
            </a:r>
            <a:r>
              <a:rPr lang="en-US" sz="2800" dirty="0" smtClean="0"/>
              <a:t> </a:t>
            </a:r>
            <a:r>
              <a:rPr lang="en-US" sz="2800" dirty="0" err="1" smtClean="0"/>
              <a:t>за</a:t>
            </a:r>
            <a:r>
              <a:rPr lang="en-US" sz="2800" dirty="0" smtClean="0"/>
              <a:t> </a:t>
            </a:r>
            <a:r>
              <a:rPr lang="en-US" sz="2800" dirty="0" err="1" smtClean="0"/>
              <a:t>признавање</a:t>
            </a:r>
            <a:r>
              <a:rPr lang="en-US" sz="2800" dirty="0" smtClean="0"/>
              <a:t> и </a:t>
            </a:r>
            <a:r>
              <a:rPr lang="en-US" sz="2800" dirty="0" err="1" smtClean="0"/>
              <a:t>вредновање</a:t>
            </a:r>
            <a:r>
              <a:rPr lang="en-US" sz="2800" dirty="0" smtClean="0"/>
              <a:t> </a:t>
            </a:r>
            <a:r>
              <a:rPr lang="en-US" sz="2800" dirty="0" err="1" smtClean="0"/>
              <a:t>елемената</a:t>
            </a:r>
            <a:r>
              <a:rPr lang="en-US" sz="2800" dirty="0" smtClean="0"/>
              <a:t> </a:t>
            </a:r>
            <a:r>
              <a:rPr lang="en-US" sz="2800" dirty="0" err="1" smtClean="0"/>
              <a:t>финансијских</a:t>
            </a:r>
            <a:r>
              <a:rPr lang="en-US" sz="2800" dirty="0" smtClean="0"/>
              <a:t> </a:t>
            </a:r>
            <a:r>
              <a:rPr lang="en-US" sz="2800" dirty="0" err="1" smtClean="0"/>
              <a:t>извештаја</a:t>
            </a:r>
            <a:endParaRPr lang="en-US" sz="2800" dirty="0" smtClean="0"/>
          </a:p>
          <a:p>
            <a:pPr eaLnBrk="1" hangingPunct="1">
              <a:buFontTx/>
              <a:buNone/>
            </a:pPr>
            <a:endParaRPr lang="en-US" sz="2800" dirty="0" smtClean="0"/>
          </a:p>
          <a:p>
            <a:pPr eaLnBrk="1" hangingPunct="1"/>
            <a:endParaRPr lang="en-US" sz="2800" dirty="0" smtClean="0"/>
          </a:p>
          <a:p>
            <a:pPr eaLnBrk="1" hangingPunct="1"/>
            <a:endParaRPr lang="en-US" sz="2800" dirty="0" smtClean="0"/>
          </a:p>
          <a:p>
            <a:pPr eaLnBrk="1" hangingPunct="1"/>
            <a:endParaRPr lang="en-US" sz="2800" dirty="0" smtClean="0"/>
          </a:p>
          <a:p>
            <a:pPr eaLnBrk="1" hangingPunct="1"/>
            <a:endParaRPr lang="en-US" sz="2800" dirty="0" smtClean="0"/>
          </a:p>
          <a:p>
            <a:pPr eaLnBrk="1" hangingPunct="1"/>
            <a:endParaRPr lang="en-US" sz="2800" dirty="0" smtClean="0"/>
          </a:p>
          <a:p>
            <a:pPr eaLnBrk="1" hangingPunct="1"/>
            <a:endParaRPr lang="en-US" sz="2800" dirty="0" smtClean="0"/>
          </a:p>
          <a:p>
            <a:pPr eaLnBrk="1" hangingPunct="1"/>
            <a:endParaRPr lang="en-US" sz="2800" dirty="0" smtClean="0"/>
          </a:p>
          <a:p>
            <a:pPr eaLnBrk="1" hangingPunct="1"/>
            <a:endParaRPr lang="en-US" sz="2800" dirty="0" smtClean="0"/>
          </a:p>
          <a:p>
            <a:pPr eaLnBrk="1" hangingPunct="1"/>
            <a:endParaRPr lang="en-US" sz="2800" dirty="0" smtClean="0"/>
          </a:p>
        </p:txBody>
      </p:sp>
      <p:sp>
        <p:nvSpPr>
          <p:cNvPr id="6148" name="Slide Number Placeholder 3"/>
          <p:cNvSpPr>
            <a:spLocks noGrp="1"/>
          </p:cNvSpPr>
          <p:nvPr>
            <p:ph type="sldNum" sz="quarter" idx="12"/>
          </p:nvPr>
        </p:nvSpPr>
        <p:spPr>
          <a:noFill/>
        </p:spPr>
        <p:txBody>
          <a:bodyPr/>
          <a:lstStyle/>
          <a:p>
            <a:fld id="{0290C95B-18FC-4D9D-85C1-034D79AED51A}" type="slidenum">
              <a:rPr lang="en-US" smtClean="0"/>
              <a:pPr/>
              <a:t>3</a:t>
            </a:fld>
            <a:endParaRPr lang="en-US" smtClean="0"/>
          </a:p>
        </p:txBody>
      </p:sp>
      <p:sp>
        <p:nvSpPr>
          <p:cNvPr id="6" name="Down Arrow 5"/>
          <p:cNvSpPr/>
          <p:nvPr/>
        </p:nvSpPr>
        <p:spPr>
          <a:xfrm>
            <a:off x="4267200" y="3838575"/>
            <a:ext cx="728663" cy="809625"/>
          </a:xfrm>
          <a:prstGeom prst="downArrow">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1295400" y="152400"/>
            <a:ext cx="7848600" cy="1143000"/>
          </a:xfrm>
        </p:spPr>
        <p:txBody>
          <a:bodyPr>
            <a:normAutofit fontScale="90000"/>
          </a:bodyPr>
          <a:lstStyle/>
          <a:p>
            <a:pPr eaLnBrk="1" hangingPunct="1">
              <a:defRPr/>
            </a:pPr>
            <a:r>
              <a:rPr lang="en-US" sz="3000" dirty="0" err="1" smtClean="0"/>
              <a:t>Правила</a:t>
            </a:r>
            <a:r>
              <a:rPr lang="en-US" sz="3000" dirty="0" smtClean="0"/>
              <a:t> </a:t>
            </a:r>
            <a:r>
              <a:rPr lang="en-US" sz="3000" dirty="0" err="1" smtClean="0"/>
              <a:t>за</a:t>
            </a:r>
            <a:r>
              <a:rPr lang="en-US" sz="3000" dirty="0" smtClean="0"/>
              <a:t> </a:t>
            </a:r>
            <a:r>
              <a:rPr lang="en-US" sz="3000" dirty="0" err="1" smtClean="0"/>
              <a:t>признавање</a:t>
            </a:r>
            <a:r>
              <a:rPr lang="en-US" sz="3000" dirty="0" smtClean="0"/>
              <a:t> </a:t>
            </a:r>
            <a:r>
              <a:rPr lang="en-US" sz="3000" dirty="0" err="1" smtClean="0"/>
              <a:t>добитака</a:t>
            </a:r>
            <a:r>
              <a:rPr lang="en-US" sz="3000" dirty="0" smtClean="0"/>
              <a:t> и </a:t>
            </a:r>
            <a:r>
              <a:rPr lang="en-US" sz="3000" dirty="0" err="1" smtClean="0"/>
              <a:t>губитака</a:t>
            </a:r>
            <a:r>
              <a:rPr lang="en-US" sz="3000" dirty="0" smtClean="0"/>
              <a:t> у </a:t>
            </a:r>
            <a:r>
              <a:rPr lang="en-US" sz="3000" dirty="0" err="1" smtClean="0">
                <a:solidFill>
                  <a:schemeClr val="accent3"/>
                </a:solidFill>
              </a:rPr>
              <a:t>концепту</a:t>
            </a:r>
            <a:r>
              <a:rPr lang="en-US" sz="3000" dirty="0" smtClean="0">
                <a:solidFill>
                  <a:schemeClr val="accent3"/>
                </a:solidFill>
              </a:rPr>
              <a:t> </a:t>
            </a:r>
            <a:r>
              <a:rPr lang="en-US" sz="3000" dirty="0" err="1" smtClean="0">
                <a:solidFill>
                  <a:schemeClr val="accent3"/>
                </a:solidFill>
              </a:rPr>
              <a:t>историјског</a:t>
            </a:r>
            <a:r>
              <a:rPr lang="en-US" sz="3000" dirty="0" smtClean="0">
                <a:solidFill>
                  <a:schemeClr val="accent3"/>
                </a:solidFill>
              </a:rPr>
              <a:t> </a:t>
            </a:r>
            <a:r>
              <a:rPr lang="en-US" sz="3000" dirty="0" err="1" smtClean="0">
                <a:solidFill>
                  <a:schemeClr val="accent3"/>
                </a:solidFill>
              </a:rPr>
              <a:t>трошка</a:t>
            </a:r>
            <a:r>
              <a:rPr lang="en-US" sz="3000" dirty="0" smtClean="0">
                <a:solidFill>
                  <a:schemeClr val="accent3"/>
                </a:solidFill>
              </a:rPr>
              <a:t> </a:t>
            </a:r>
          </a:p>
        </p:txBody>
      </p:sp>
      <p:sp>
        <p:nvSpPr>
          <p:cNvPr id="7171" name="Content Placeholder 2"/>
          <p:cNvSpPr>
            <a:spLocks noGrp="1"/>
          </p:cNvSpPr>
          <p:nvPr>
            <p:ph idx="1"/>
          </p:nvPr>
        </p:nvSpPr>
        <p:spPr>
          <a:xfrm>
            <a:off x="381000" y="1752600"/>
            <a:ext cx="8534400" cy="4600575"/>
          </a:xfrm>
        </p:spPr>
        <p:txBody>
          <a:bodyPr>
            <a:normAutofit lnSpcReduction="10000"/>
          </a:bodyPr>
          <a:lstStyle/>
          <a:p>
            <a:pPr eaLnBrk="1" hangingPunct="1"/>
            <a:r>
              <a:rPr lang="en-US" sz="2800" smtClean="0"/>
              <a:t>Циљ финансијског извештавања</a:t>
            </a:r>
          </a:p>
          <a:p>
            <a:pPr eaLnBrk="1" hangingPunct="1">
              <a:buFontTx/>
              <a:buNone/>
            </a:pPr>
            <a:endParaRPr lang="en-US" sz="4000" smtClean="0"/>
          </a:p>
          <a:p>
            <a:pPr eaLnBrk="1" hangingPunct="1">
              <a:spcAft>
                <a:spcPts val="1200"/>
              </a:spcAft>
            </a:pPr>
            <a:r>
              <a:rPr lang="en-US" sz="2800" smtClean="0"/>
              <a:t>Опрезно одмерен резултат периода и опрезно одмерена нето имовина</a:t>
            </a:r>
          </a:p>
          <a:p>
            <a:pPr eaLnBrk="1" hangingPunct="1">
              <a:buFontTx/>
              <a:buNone/>
            </a:pPr>
            <a:endParaRPr lang="en-US" smtClean="0"/>
          </a:p>
          <a:p>
            <a:pPr eaLnBrk="1" hangingPunct="1"/>
            <a:r>
              <a:rPr lang="en-US" sz="2800" smtClean="0"/>
              <a:t>Начело реализације, начело импаритета и начело узрочности </a:t>
            </a:r>
          </a:p>
          <a:p>
            <a:pPr eaLnBrk="1" hangingPunct="1"/>
            <a:r>
              <a:rPr lang="en-US" sz="2800" smtClean="0"/>
              <a:t>Примаран извештај – биланс успеха</a:t>
            </a:r>
          </a:p>
          <a:p>
            <a:pPr eaLnBrk="1" hangingPunct="1">
              <a:buFontTx/>
              <a:buNone/>
            </a:pPr>
            <a:r>
              <a:rPr lang="en-US" sz="2800" smtClean="0"/>
              <a:t> </a:t>
            </a:r>
          </a:p>
        </p:txBody>
      </p:sp>
      <p:sp>
        <p:nvSpPr>
          <p:cNvPr id="7172" name="Slide Number Placeholder 3"/>
          <p:cNvSpPr>
            <a:spLocks noGrp="1"/>
          </p:cNvSpPr>
          <p:nvPr>
            <p:ph type="sldNum" sz="quarter" idx="12"/>
          </p:nvPr>
        </p:nvSpPr>
        <p:spPr>
          <a:noFill/>
        </p:spPr>
        <p:txBody>
          <a:bodyPr/>
          <a:lstStyle/>
          <a:p>
            <a:fld id="{F1D643D7-C1A3-4CF5-8067-AEA34F7D12E8}" type="slidenum">
              <a:rPr lang="en-US" smtClean="0"/>
              <a:pPr/>
              <a:t>4</a:t>
            </a:fld>
            <a:endParaRPr lang="en-US" smtClean="0"/>
          </a:p>
        </p:txBody>
      </p:sp>
      <p:sp>
        <p:nvSpPr>
          <p:cNvPr id="5" name="Down Arrow 4"/>
          <p:cNvSpPr/>
          <p:nvPr/>
        </p:nvSpPr>
        <p:spPr>
          <a:xfrm>
            <a:off x="4211638" y="2286000"/>
            <a:ext cx="720725" cy="79216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6" name="Down Arrow 5"/>
          <p:cNvSpPr/>
          <p:nvPr/>
        </p:nvSpPr>
        <p:spPr>
          <a:xfrm>
            <a:off x="4211638" y="3962400"/>
            <a:ext cx="720725" cy="79216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1295400" y="152400"/>
            <a:ext cx="7848600" cy="1143000"/>
          </a:xfrm>
        </p:spPr>
        <p:txBody>
          <a:bodyPr/>
          <a:lstStyle/>
          <a:p>
            <a:pPr eaLnBrk="1" hangingPunct="1"/>
            <a:r>
              <a:rPr lang="en-US" sz="3000" smtClean="0"/>
              <a:t>Последице примене начела реализације и начела импаритета</a:t>
            </a:r>
          </a:p>
        </p:txBody>
      </p:sp>
      <p:sp>
        <p:nvSpPr>
          <p:cNvPr id="8195" name="Content Placeholder 2"/>
          <p:cNvSpPr>
            <a:spLocks noGrp="1"/>
          </p:cNvSpPr>
          <p:nvPr>
            <p:ph idx="1"/>
          </p:nvPr>
        </p:nvSpPr>
        <p:spPr>
          <a:xfrm>
            <a:off x="533400" y="1952625"/>
            <a:ext cx="8305800" cy="4191000"/>
          </a:xfrm>
        </p:spPr>
        <p:txBody>
          <a:bodyPr>
            <a:normAutofit lnSpcReduction="10000"/>
          </a:bodyPr>
          <a:lstStyle/>
          <a:p>
            <a:pPr eaLnBrk="1" hangingPunct="1">
              <a:buFontTx/>
              <a:buNone/>
            </a:pPr>
            <a:r>
              <a:rPr lang="en-US" sz="2800" smtClean="0"/>
              <a:t>Резултат периода =     реализовани добици </a:t>
            </a:r>
          </a:p>
          <a:p>
            <a:pPr eaLnBrk="1" hangingPunct="1">
              <a:buFontTx/>
              <a:buNone/>
            </a:pPr>
            <a:r>
              <a:rPr lang="en-US" sz="2800" smtClean="0"/>
              <a:t>				       - реализовани губици</a:t>
            </a:r>
          </a:p>
          <a:p>
            <a:pPr eaLnBrk="1" hangingPunct="1">
              <a:buFontTx/>
              <a:buNone/>
            </a:pPr>
            <a:r>
              <a:rPr lang="en-US" sz="2800" smtClean="0"/>
              <a:t>				       - настали нереализовани 				         губици</a:t>
            </a:r>
          </a:p>
          <a:p>
            <a:pPr eaLnBrk="1" hangingPunct="1">
              <a:buFontTx/>
              <a:buNone/>
            </a:pPr>
            <a:endParaRPr lang="en-US" sz="2800" smtClean="0"/>
          </a:p>
          <a:p>
            <a:pPr eaLnBrk="1" hangingPunct="1">
              <a:buFontTx/>
              <a:buNone/>
            </a:pPr>
            <a:r>
              <a:rPr lang="en-US" sz="2800" smtClean="0"/>
              <a:t>Нето имовина =    </a:t>
            </a:r>
            <a:r>
              <a:rPr lang="sr-Latn-CS" sz="2800" smtClean="0">
                <a:latin typeface="Arial" charset="0"/>
              </a:rPr>
              <a:t>  </a:t>
            </a:r>
            <a:r>
              <a:rPr lang="en-US" sz="2800" smtClean="0"/>
              <a:t> актива по НВ, ЦК или нижој 			                  вредности</a:t>
            </a:r>
          </a:p>
          <a:p>
            <a:pPr eaLnBrk="1" hangingPunct="1">
              <a:buFontTx/>
              <a:buNone/>
            </a:pPr>
            <a:r>
              <a:rPr lang="en-US" sz="2800" smtClean="0"/>
              <a:t>                            - обавезе по НВ или вишој 		                          вредности</a:t>
            </a:r>
          </a:p>
        </p:txBody>
      </p:sp>
      <p:sp>
        <p:nvSpPr>
          <p:cNvPr id="8196" name="Slide Number Placeholder 3"/>
          <p:cNvSpPr>
            <a:spLocks noGrp="1"/>
          </p:cNvSpPr>
          <p:nvPr>
            <p:ph type="sldNum" sz="quarter" idx="12"/>
          </p:nvPr>
        </p:nvSpPr>
        <p:spPr>
          <a:noFill/>
        </p:spPr>
        <p:txBody>
          <a:bodyPr/>
          <a:lstStyle/>
          <a:p>
            <a:fld id="{FABF300C-AEEF-4285-938E-0BAD63FBB27F}" type="slidenum">
              <a:rPr lang="en-US" smtClean="0"/>
              <a:pPr/>
              <a:t>5</a:t>
            </a:fld>
            <a:endParaRPr lang="en-US"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1295400" y="152400"/>
            <a:ext cx="7848600" cy="1143000"/>
          </a:xfrm>
        </p:spPr>
        <p:txBody>
          <a:bodyPr/>
          <a:lstStyle/>
          <a:p>
            <a:pPr eaLnBrk="1" hangingPunct="1"/>
            <a:r>
              <a:rPr lang="en-US" sz="3000" smtClean="0"/>
              <a:t>Последице примене начела реализације и начела импаритета</a:t>
            </a:r>
          </a:p>
        </p:txBody>
      </p:sp>
      <p:sp>
        <p:nvSpPr>
          <p:cNvPr id="8195" name="Content Placeholder 2"/>
          <p:cNvSpPr>
            <a:spLocks noGrp="1"/>
          </p:cNvSpPr>
          <p:nvPr>
            <p:ph idx="1"/>
          </p:nvPr>
        </p:nvSpPr>
        <p:spPr>
          <a:xfrm>
            <a:off x="533400" y="1952625"/>
            <a:ext cx="8305800" cy="4191000"/>
          </a:xfrm>
        </p:spPr>
        <p:txBody>
          <a:bodyPr>
            <a:normAutofit lnSpcReduction="10000"/>
          </a:bodyPr>
          <a:lstStyle/>
          <a:p>
            <a:pPr eaLnBrk="1" hangingPunct="1">
              <a:buFontTx/>
              <a:buNone/>
            </a:pPr>
            <a:r>
              <a:rPr lang="en-US" sz="2800" smtClean="0"/>
              <a:t>Резултат периода =     реализовани добици </a:t>
            </a:r>
          </a:p>
          <a:p>
            <a:pPr eaLnBrk="1" hangingPunct="1">
              <a:buFontTx/>
              <a:buNone/>
            </a:pPr>
            <a:r>
              <a:rPr lang="en-US" sz="2800" smtClean="0"/>
              <a:t>				       - реализовани губици</a:t>
            </a:r>
          </a:p>
          <a:p>
            <a:pPr eaLnBrk="1" hangingPunct="1">
              <a:buFontTx/>
              <a:buNone/>
            </a:pPr>
            <a:r>
              <a:rPr lang="en-US" sz="2800" smtClean="0"/>
              <a:t>				       - настали нереализовани 				         губици</a:t>
            </a:r>
          </a:p>
          <a:p>
            <a:pPr eaLnBrk="1" hangingPunct="1">
              <a:buFontTx/>
              <a:buNone/>
            </a:pPr>
            <a:endParaRPr lang="en-US" sz="2800" smtClean="0"/>
          </a:p>
          <a:p>
            <a:pPr eaLnBrk="1" hangingPunct="1">
              <a:buFontTx/>
              <a:buNone/>
            </a:pPr>
            <a:r>
              <a:rPr lang="en-US" sz="2800" smtClean="0"/>
              <a:t>Нето имовина =    </a:t>
            </a:r>
            <a:r>
              <a:rPr lang="sr-Latn-CS" sz="2800" smtClean="0">
                <a:latin typeface="Arial" charset="0"/>
              </a:rPr>
              <a:t>  </a:t>
            </a:r>
            <a:r>
              <a:rPr lang="en-US" sz="2800" smtClean="0"/>
              <a:t> актива по НВ, ЦК или нижој 			                  вредности</a:t>
            </a:r>
          </a:p>
          <a:p>
            <a:pPr eaLnBrk="1" hangingPunct="1">
              <a:buFontTx/>
              <a:buNone/>
            </a:pPr>
            <a:r>
              <a:rPr lang="en-US" sz="2800" smtClean="0"/>
              <a:t>                            - обавезе по НВ или вишој 		                          вредности</a:t>
            </a:r>
          </a:p>
        </p:txBody>
      </p:sp>
      <p:sp>
        <p:nvSpPr>
          <p:cNvPr id="8196" name="Slide Number Placeholder 3"/>
          <p:cNvSpPr>
            <a:spLocks noGrp="1"/>
          </p:cNvSpPr>
          <p:nvPr>
            <p:ph type="sldNum" sz="quarter" idx="12"/>
          </p:nvPr>
        </p:nvSpPr>
        <p:spPr>
          <a:noFill/>
        </p:spPr>
        <p:txBody>
          <a:bodyPr/>
          <a:lstStyle/>
          <a:p>
            <a:fld id="{FABF300C-AEEF-4285-938E-0BAD63FBB27F}" type="slidenum">
              <a:rPr lang="en-US" smtClean="0"/>
              <a:pPr/>
              <a:t>6</a:t>
            </a:fld>
            <a:endParaRPr lang="en-US"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838200" y="152400"/>
            <a:ext cx="8382000" cy="1143000"/>
          </a:xfrm>
        </p:spPr>
        <p:txBody>
          <a:bodyPr>
            <a:normAutofit fontScale="90000"/>
          </a:bodyPr>
          <a:lstStyle/>
          <a:p>
            <a:pPr eaLnBrk="1" hangingPunct="1"/>
            <a:r>
              <a:rPr lang="en-US" sz="3000" smtClean="0"/>
              <a:t>Правила за признавање и вредновање имовине и обавеза у концепту фер вредности</a:t>
            </a:r>
          </a:p>
        </p:txBody>
      </p:sp>
      <p:sp>
        <p:nvSpPr>
          <p:cNvPr id="9219" name="Content Placeholder 2"/>
          <p:cNvSpPr>
            <a:spLocks noGrp="1"/>
          </p:cNvSpPr>
          <p:nvPr>
            <p:ph idx="1"/>
          </p:nvPr>
        </p:nvSpPr>
        <p:spPr>
          <a:xfrm>
            <a:off x="533400" y="1828800"/>
            <a:ext cx="8382000" cy="4191000"/>
          </a:xfrm>
        </p:spPr>
        <p:txBody>
          <a:bodyPr/>
          <a:lstStyle/>
          <a:p>
            <a:pPr eaLnBrk="1" hangingPunct="1"/>
            <a:r>
              <a:rPr lang="en-US" sz="2800" smtClean="0"/>
              <a:t>Циљ финансијског извештавања</a:t>
            </a:r>
          </a:p>
          <a:p>
            <a:pPr eaLnBrk="1" hangingPunct="1"/>
            <a:endParaRPr lang="en-US" smtClean="0"/>
          </a:p>
          <a:p>
            <a:pPr eaLnBrk="1" hangingPunct="1"/>
            <a:r>
              <a:rPr lang="en-US" sz="2800" smtClean="0"/>
              <a:t>Исказивање фер вредности нето имовине и оствареног укупног резултата</a:t>
            </a:r>
          </a:p>
          <a:p>
            <a:pPr eaLnBrk="1" hangingPunct="1"/>
            <a:endParaRPr lang="en-US" smtClean="0"/>
          </a:p>
          <a:p>
            <a:pPr eaLnBrk="1" hangingPunct="1"/>
            <a:r>
              <a:rPr lang="en-US" sz="2800" smtClean="0"/>
              <a:t>Фер вредност за вредновање имовине и обавеза и начело узрочности на нивоу портфолија</a:t>
            </a:r>
          </a:p>
          <a:p>
            <a:pPr eaLnBrk="1" hangingPunct="1"/>
            <a:endParaRPr lang="en-US" sz="2800" smtClean="0"/>
          </a:p>
          <a:p>
            <a:pPr eaLnBrk="1" hangingPunct="1">
              <a:buFontTx/>
              <a:buNone/>
            </a:pPr>
            <a:endParaRPr lang="en-US" sz="2800" smtClean="0"/>
          </a:p>
          <a:p>
            <a:pPr eaLnBrk="1" hangingPunct="1"/>
            <a:endParaRPr lang="en-US" sz="2800" smtClean="0"/>
          </a:p>
          <a:p>
            <a:pPr eaLnBrk="1" hangingPunct="1"/>
            <a:endParaRPr lang="en-US" sz="2800" smtClean="0"/>
          </a:p>
        </p:txBody>
      </p:sp>
      <p:sp>
        <p:nvSpPr>
          <p:cNvPr id="9220" name="Slide Number Placeholder 3"/>
          <p:cNvSpPr>
            <a:spLocks noGrp="1"/>
          </p:cNvSpPr>
          <p:nvPr>
            <p:ph type="sldNum" sz="quarter" idx="12"/>
          </p:nvPr>
        </p:nvSpPr>
        <p:spPr>
          <a:noFill/>
        </p:spPr>
        <p:txBody>
          <a:bodyPr/>
          <a:lstStyle/>
          <a:p>
            <a:fld id="{AC96BE89-A394-4545-BBDB-3E1B765D61FA}" type="slidenum">
              <a:rPr lang="en-US" smtClean="0"/>
              <a:pPr/>
              <a:t>7</a:t>
            </a:fld>
            <a:endParaRPr lang="en-US" smtClean="0"/>
          </a:p>
        </p:txBody>
      </p:sp>
      <p:sp>
        <p:nvSpPr>
          <p:cNvPr id="5" name="Down Arrow 4"/>
          <p:cNvSpPr/>
          <p:nvPr/>
        </p:nvSpPr>
        <p:spPr>
          <a:xfrm>
            <a:off x="4038600" y="2438400"/>
            <a:ext cx="576263" cy="647700"/>
          </a:xfrm>
          <a:prstGeom prst="downArrow">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6" name="Down Arrow 5"/>
          <p:cNvSpPr/>
          <p:nvPr/>
        </p:nvSpPr>
        <p:spPr>
          <a:xfrm>
            <a:off x="4038600" y="3924300"/>
            <a:ext cx="576263" cy="647700"/>
          </a:xfrm>
          <a:prstGeom prst="downArrow">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1295400" y="76200"/>
            <a:ext cx="7848600" cy="1143000"/>
          </a:xfrm>
        </p:spPr>
        <p:txBody>
          <a:bodyPr/>
          <a:lstStyle/>
          <a:p>
            <a:pPr eaLnBrk="1" hangingPunct="1"/>
            <a:r>
              <a:rPr lang="en-US" sz="3000" smtClean="0"/>
              <a:t>2. Мешовита основа финансијског извештавања</a:t>
            </a:r>
          </a:p>
        </p:txBody>
      </p:sp>
      <p:sp>
        <p:nvSpPr>
          <p:cNvPr id="10243" name="Content Placeholder 2"/>
          <p:cNvSpPr>
            <a:spLocks noGrp="1"/>
          </p:cNvSpPr>
          <p:nvPr>
            <p:ph idx="1"/>
          </p:nvPr>
        </p:nvSpPr>
        <p:spPr/>
        <p:txBody>
          <a:bodyPr/>
          <a:lstStyle/>
          <a:p>
            <a:pPr eaLnBrk="1" hangingPunct="1"/>
            <a:r>
              <a:rPr lang="en-US" sz="2800" smtClean="0"/>
              <a:t>Радикалне промене у окружењу и начину пословања привредних субјеката</a:t>
            </a:r>
          </a:p>
          <a:p>
            <a:pPr eaLnBrk="1" hangingPunct="1"/>
            <a:r>
              <a:rPr lang="en-US" sz="2800" smtClean="0"/>
              <a:t>Повећање броја корисника финансијских извештаја и промена њихових информационих захтева</a:t>
            </a:r>
          </a:p>
          <a:p>
            <a:pPr eaLnBrk="1" hangingPunct="1"/>
            <a:r>
              <a:rPr lang="en-US" sz="2800" smtClean="0"/>
              <a:t>Промена броја финансијских извештаја и промена њихове садржине</a:t>
            </a:r>
          </a:p>
          <a:p>
            <a:pPr eaLnBrk="1" hangingPunct="1"/>
            <a:r>
              <a:rPr lang="en-US" sz="2800" smtClean="0"/>
              <a:t>Стварање “мешовите” основе финансијског извештавања</a:t>
            </a:r>
          </a:p>
          <a:p>
            <a:pPr eaLnBrk="1" hangingPunct="1"/>
            <a:endParaRPr lang="en-US" sz="2800" smtClean="0"/>
          </a:p>
          <a:p>
            <a:pPr eaLnBrk="1" hangingPunct="1"/>
            <a:endParaRPr lang="en-US" sz="2800" smtClean="0"/>
          </a:p>
          <a:p>
            <a:pPr eaLnBrk="1" hangingPunct="1"/>
            <a:endParaRPr lang="en-US" sz="2800" smtClean="0"/>
          </a:p>
        </p:txBody>
      </p:sp>
      <p:sp>
        <p:nvSpPr>
          <p:cNvPr id="10244" name="Slide Number Placeholder 3"/>
          <p:cNvSpPr>
            <a:spLocks noGrp="1"/>
          </p:cNvSpPr>
          <p:nvPr>
            <p:ph type="sldNum" sz="quarter" idx="12"/>
          </p:nvPr>
        </p:nvSpPr>
        <p:spPr>
          <a:noFill/>
        </p:spPr>
        <p:txBody>
          <a:bodyPr/>
          <a:lstStyle/>
          <a:p>
            <a:fld id="{EB54A7C2-74CA-4550-B800-DAFCA3BA47DC}" type="slidenum">
              <a:rPr lang="en-US" smtClean="0"/>
              <a:pPr/>
              <a:t>8</a:t>
            </a:fld>
            <a:endParaRPr lang="en-US"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1066800" y="76200"/>
            <a:ext cx="8153400" cy="1143000"/>
          </a:xfrm>
        </p:spPr>
        <p:txBody>
          <a:bodyPr>
            <a:normAutofit fontScale="90000"/>
          </a:bodyPr>
          <a:lstStyle/>
          <a:p>
            <a:pPr eaLnBrk="1" hangingPunct="1"/>
            <a:r>
              <a:rPr lang="en-US" sz="3000" smtClean="0"/>
              <a:t/>
            </a:r>
            <a:br>
              <a:rPr lang="en-US" sz="3000" smtClean="0"/>
            </a:br>
            <a:r>
              <a:rPr lang="en-US" sz="3000" smtClean="0"/>
              <a:t/>
            </a:r>
            <a:br>
              <a:rPr lang="en-US" sz="3000" smtClean="0"/>
            </a:br>
            <a:r>
              <a:rPr lang="en-US" sz="3000" smtClean="0"/>
              <a:t>2.У</a:t>
            </a:r>
            <a:r>
              <a:rPr lang="sr-Latn-CS" sz="3000" smtClean="0"/>
              <a:t>тицај примене  „мешовите“  нормативне основе на </a:t>
            </a:r>
            <a:r>
              <a:rPr lang="en-US" sz="3000" smtClean="0"/>
              <a:t>садржину</a:t>
            </a:r>
            <a:r>
              <a:rPr lang="sr-Latn-CS" sz="3000" smtClean="0"/>
              <a:t> резултата</a:t>
            </a:r>
            <a:r>
              <a:rPr lang="en-US" sz="3000" smtClean="0"/>
              <a:t/>
            </a:r>
            <a:br>
              <a:rPr lang="en-US" sz="3000" smtClean="0"/>
            </a:br>
            <a:r>
              <a:rPr lang="sr-Latn-CS" sz="3000" smtClean="0"/>
              <a:t> </a:t>
            </a:r>
            <a:r>
              <a:rPr lang="en-US" sz="3000" smtClean="0"/>
              <a:t/>
            </a:r>
            <a:br>
              <a:rPr lang="en-US" sz="3000" smtClean="0"/>
            </a:br>
            <a:endParaRPr lang="en-US" sz="3000" smtClean="0"/>
          </a:p>
        </p:txBody>
      </p:sp>
      <p:sp>
        <p:nvSpPr>
          <p:cNvPr id="3" name="Content Placeholder 2"/>
          <p:cNvSpPr>
            <a:spLocks noGrp="1"/>
          </p:cNvSpPr>
          <p:nvPr>
            <p:ph idx="1"/>
          </p:nvPr>
        </p:nvSpPr>
        <p:spPr/>
        <p:txBody>
          <a:bodyPr>
            <a:normAutofit fontScale="92500"/>
          </a:bodyPr>
          <a:lstStyle/>
          <a:p>
            <a:pPr eaLnBrk="1" hangingPunct="1">
              <a:defRPr/>
            </a:pPr>
            <a:r>
              <a:rPr lang="sr-Cyrl-RS" dirty="0" smtClean="0"/>
              <a:t>Комбиновање концепта историјског трошка и рачуноводства фер вредности довело је до стварања сложене нормативне основе.</a:t>
            </a:r>
          </a:p>
          <a:p>
            <a:pPr eaLnBrk="1" hangingPunct="1">
              <a:defRPr/>
            </a:pPr>
            <a:r>
              <a:rPr lang="sr-Cyrl-RS" dirty="0" smtClean="0"/>
              <a:t>Већи број вредности које се користе за вредновање имовине и обавеза (набавна вредност, цена коштања, фер вредност која не садржи трансакционе трошкове, фер вредност са трансакционим трошковима,</a:t>
            </a:r>
            <a:r>
              <a:rPr lang="en-US" dirty="0" smtClean="0"/>
              <a:t> </a:t>
            </a:r>
            <a:r>
              <a:rPr lang="sr-Cyrl-RS" dirty="0" smtClean="0"/>
              <a:t>нето фер вредност, садашња вредност) </a:t>
            </a:r>
          </a:p>
          <a:p>
            <a:pPr eaLnBrk="1" hangingPunct="1">
              <a:defRPr/>
            </a:pPr>
            <a:r>
              <a:rPr lang="sr-Cyrl-RS" dirty="0" smtClean="0"/>
              <a:t> У многим случајевима за иницијално вредновање имовине и обавеза користе једне а за накнадно вредовање друге вредности. </a:t>
            </a:r>
            <a:endParaRPr lang="en-US" dirty="0" smtClean="0"/>
          </a:p>
          <a:p>
            <a:pPr eaLnBrk="1" hangingPunct="1">
              <a:defRPr/>
            </a:pPr>
            <a:endParaRPr lang="en-US" dirty="0">
              <a:latin typeface="Times New Roman" pitchFamily="18" charset="0"/>
              <a:cs typeface="Times New Roman" pitchFamily="18" charset="0"/>
            </a:endParaRPr>
          </a:p>
        </p:txBody>
      </p:sp>
      <p:sp>
        <p:nvSpPr>
          <p:cNvPr id="11268" name="Slide Number Placeholder 3"/>
          <p:cNvSpPr>
            <a:spLocks noGrp="1"/>
          </p:cNvSpPr>
          <p:nvPr>
            <p:ph type="sldNum" sz="quarter" idx="12"/>
          </p:nvPr>
        </p:nvSpPr>
        <p:spPr>
          <a:noFill/>
        </p:spPr>
        <p:txBody>
          <a:bodyPr/>
          <a:lstStyle/>
          <a:p>
            <a:fld id="{7DCC5B22-99C6-4839-99BF-F0F1F05BEB1D}" type="slidenum">
              <a:rPr lang="en-US" smtClean="0"/>
              <a:pPr/>
              <a:t>9</a:t>
            </a:fld>
            <a:endParaRPr lang="en-US" smtClean="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147</TotalTime>
  <Words>1285</Words>
  <Application>Microsoft Office PowerPoint</Application>
  <PresentationFormat>On-screen Show (4:3)</PresentationFormat>
  <Paragraphs>152</Paragraphs>
  <Slides>27</Slides>
  <Notes>1</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Opulent</vt:lpstr>
      <vt:lpstr>ИЗМЕНЕ У МРС-1 </vt:lpstr>
      <vt:lpstr>Slide 2</vt:lpstr>
      <vt:lpstr>1. Међусобни однос правила за признавање и вредновање елемената финансијских извештаја </vt:lpstr>
      <vt:lpstr>Правила за признавање добитака и губитака у концепту историјског трошка </vt:lpstr>
      <vt:lpstr>Последице примене начела реализације и начела импаритета</vt:lpstr>
      <vt:lpstr>Последице примене начела реализације и начела импаритета</vt:lpstr>
      <vt:lpstr>Правила за признавање и вредновање имовине и обавеза у концепту фер вредности</vt:lpstr>
      <vt:lpstr>2. Мешовита основа финансијског извештавања</vt:lpstr>
      <vt:lpstr>  2.Утицај примене  „мешовите“  нормативне основе на садржину резултата   </vt:lpstr>
      <vt:lpstr>2. Утицај примене  „мешовите“  нормативне основе на садржину резултата</vt:lpstr>
      <vt:lpstr>Садржина резултата (МРС 1)</vt:lpstr>
      <vt:lpstr>2. Утицај примене  „мешовите“  нормативне основе на садржину резултата</vt:lpstr>
      <vt:lpstr>Остали укупан резултат</vt:lpstr>
      <vt:lpstr>Компоненте осталог укупног резултата</vt:lpstr>
      <vt:lpstr>Компоненте осталог укупног резултата</vt:lpstr>
      <vt:lpstr>Slide 16</vt:lpstr>
      <vt:lpstr>Разлози за укључивање Осталог укупног резултата у укупни резултат</vt:lpstr>
      <vt:lpstr>Разлози за укључивање Осталог укупног резултата у укупни резултат</vt:lpstr>
      <vt:lpstr>Разлози за укључивање Осталог укупног резултата у укупни резултат</vt:lpstr>
      <vt:lpstr>Начин укључивања осталог укупног резултата</vt:lpstr>
      <vt:lpstr>Промене у презентацији осталог укупног резултата</vt:lpstr>
      <vt:lpstr>Промене у презентацији осталог укупног резултата</vt:lpstr>
      <vt:lpstr>Компоненте које неће бити рекласификоване у добитак или губитак будућих извештајних периода </vt:lpstr>
      <vt:lpstr>Slide 24</vt:lpstr>
      <vt:lpstr>Компоненте које ће бити рекласификоване у добитак или губитак будућих извештајних периода</vt:lpstr>
      <vt:lpstr>Захтев за исказивањем пореза на добит који би био плаћен</vt:lpstr>
      <vt:lpstr>Начин исказивања пореза на добит</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ИЗМЕНЕ У МРС-1</dc:title>
  <dc:creator>Kata Skaric</dc:creator>
  <cp:lastModifiedBy>Kata Skaric</cp:lastModifiedBy>
  <cp:revision>8</cp:revision>
  <dcterms:created xsi:type="dcterms:W3CDTF">2012-07-05T08:38:56Z</dcterms:created>
  <dcterms:modified xsi:type="dcterms:W3CDTF">2012-07-05T11:06:00Z</dcterms:modified>
</cp:coreProperties>
</file>