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99"/>
    <a:srgbClr val="FFCC00"/>
    <a:srgbClr val="FF9900"/>
    <a:srgbClr val="FF9933"/>
    <a:srgbClr val="CC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71" autoAdjust="0"/>
    <p:restoredTop sz="94660"/>
  </p:normalViewPr>
  <p:slideViewPr>
    <p:cSldViewPr>
      <p:cViewPr>
        <p:scale>
          <a:sx n="100" d="100"/>
          <a:sy n="100" d="100"/>
        </p:scale>
        <p:origin x="-2094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86D2DA8-1A67-4756-934F-064728E9B67C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21E5CC-B548-4C7F-A5AC-78A1BF4FD4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09721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1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79077F-3F2A-4328-A5E4-C07C3A0D1C49}" type="slidenum">
              <a:rPr lang="fr-FR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4BA02-78AA-47E6-8F6B-CF5C60E8CF1B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8F145-9D8E-4152-9439-CC459EDD44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97485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BF40B-BECC-497D-8BB3-775AB8A9EAD0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C0A6-5FBD-4E91-8575-8DF6D1D8E35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05946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D6BD7-1BD4-4814-B280-7B68941C915D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2EB32-DB99-4A54-AC87-E6EAE9793D2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69126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58B3A-9850-4A38-80FF-AF5FF6BAD585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DCFCE-AFE2-4C60-A83D-7E92C7658E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2406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E98BD-B238-40B1-9E2F-143791974739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913EC-4859-480B-85CD-7A719CDA666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31021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3DEFC-274D-4119-B8C7-D22BF944E77F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AE479-9086-4AF4-8ABA-D71B6C5416E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759611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CD1FE-1FDB-4CD1-9F22-E496AC6B2A4B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271D3-E4FB-4989-A5FA-B1856D28691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70129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EF54C-82A0-4249-9319-A3F8CE301689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DFB28-6D6A-4EFE-8FF2-6FCE77BB70C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7003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508C5-4840-414D-A755-C264A3D7D33E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5AD96-5B6C-468F-B813-0FF94E1B634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26142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06E7E-9BA8-401F-9F3F-116972623762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793BD-CF96-448C-A27F-80F05CF36F1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898115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7A8D-41CE-4023-8CED-FCEDCB0BCFF1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C94CE-6757-40CF-9327-E11F382D73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51101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smtClean="0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smtClean="0"/>
              <a:t>Modifiez les styles du texte du masque</a:t>
            </a:r>
          </a:p>
          <a:p>
            <a:pPr lvl="1"/>
            <a:r>
              <a:rPr lang="fr-FR" altLang="en-US" smtClean="0"/>
              <a:t>Deuxième niveau</a:t>
            </a:r>
          </a:p>
          <a:p>
            <a:pPr lvl="2"/>
            <a:r>
              <a:rPr lang="fr-FR" altLang="en-US" smtClean="0"/>
              <a:t>Troisième niveau</a:t>
            </a:r>
          </a:p>
          <a:p>
            <a:pPr lvl="3"/>
            <a:r>
              <a:rPr lang="fr-FR" altLang="en-US" smtClean="0"/>
              <a:t>Quatrième niveau</a:t>
            </a:r>
          </a:p>
          <a:p>
            <a:pPr lvl="4"/>
            <a:r>
              <a:rPr lang="fr-FR" altLang="en-US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8D2BDA-89F6-4C73-9EFC-B1835CD86C12}" type="datetimeFigureOut">
              <a:rPr lang="fr-FR"/>
              <a:pPr>
                <a:defRPr/>
              </a:pPr>
              <a:t>11/02/2022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D2A6BE-C04C-4A00-A5D1-BFBA5ADCB7B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title"/>
          </p:nvPr>
        </p:nvSpPr>
        <p:spPr>
          <a:xfrm>
            <a:off x="463550" y="198438"/>
            <a:ext cx="8229600" cy="638175"/>
          </a:xfrm>
        </p:spPr>
        <p:txBody>
          <a:bodyPr/>
          <a:lstStyle/>
          <a:p>
            <a:r>
              <a:rPr lang="sr-Latn-BA" altLang="en-US" sz="2800" b="1" dirty="0" smtClean="0">
                <a:solidFill>
                  <a:srgbClr val="333399"/>
                </a:solidFill>
              </a:rPr>
              <a:t>Dijagram toka</a:t>
            </a:r>
            <a:r>
              <a:rPr lang="en-US" altLang="en-US" sz="28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800" b="1" dirty="0" smtClean="0">
                <a:solidFill>
                  <a:srgbClr val="333399"/>
                </a:solidFill>
              </a:rPr>
              <a:t>1 : </a:t>
            </a:r>
            <a:r>
              <a:rPr lang="sr-Latn-BA" altLang="en-US" sz="2800" b="1" dirty="0" smtClean="0">
                <a:solidFill>
                  <a:srgbClr val="333399"/>
                </a:solidFill>
              </a:rPr>
              <a:t>Pristup zasnovan na riziku</a:t>
            </a:r>
            <a:endParaRPr lang="en-US" altLang="en-US" sz="2800" b="1" dirty="0" smtClean="0">
              <a:solidFill>
                <a:srgbClr val="333399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632684" y="2275770"/>
            <a:ext cx="3414528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latin typeface="+mn-lt"/>
                <a:cs typeface="+mn-cs"/>
              </a:rPr>
              <a:t>NA NIVOU UKUPNIH FINANSIJSKUIH IZVJEŠTAJA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928458" y="2294159"/>
            <a:ext cx="3748268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defPPr>
              <a:defRPr lang="fr-FR"/>
            </a:defPPr>
            <a:lvl1pPr algn="ctr">
              <a:defRPr sz="18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latin typeface="+mn-lt"/>
                <a:cs typeface="+mn-cs"/>
              </a:rPr>
              <a:t>NA NIVOU MATERIJALNO ZNAČAJNIH RAČUN I CIKLUSA TVRDNJI</a:t>
            </a:r>
            <a:endParaRPr lang="en-US" sz="1400" b="1" dirty="0" smtClean="0">
              <a:latin typeface="+mn-lt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39619" y="836712"/>
            <a:ext cx="8036838" cy="523220"/>
          </a:xfrm>
          <a:prstGeom prst="rect">
            <a:avLst/>
          </a:prstGeom>
          <a:solidFill>
            <a:schemeClr val="tx2"/>
          </a:solidFill>
          <a:ln>
            <a:solidFill>
              <a:srgbClr val="333399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dirty="0" smtClean="0">
                <a:solidFill>
                  <a:schemeClr val="bg1"/>
                </a:solidFill>
                <a:latin typeface="+mn-lt"/>
                <a:cs typeface="+mn-cs"/>
              </a:rPr>
              <a:t>Sticanje razumijevanja entiteta i njegovog okruženja, uključujući internu kontrolu, za identifikaciju i procjenu rizika od materijalno značajnih grešaka na nivou finansijskih izvještaja i na nivou tvrdnji</a:t>
            </a:r>
            <a:endParaRPr lang="en-US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29215" y="3521533"/>
            <a:ext cx="3414532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400" b="1" dirty="0" smtClean="0"/>
              <a:t>RIZICI OD MATERIJALNIH </a:t>
            </a:r>
            <a:r>
              <a:rPr lang="pl-PL" sz="1400" b="1" dirty="0" smtClean="0"/>
              <a:t>GREŠAKA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l-PL" sz="1400" b="1" dirty="0" smtClean="0"/>
              <a:t> &gt;&gt; RASPOREĐENI &lt;&lt;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66192" y="4374725"/>
            <a:ext cx="3414531" cy="523220"/>
          </a:xfrm>
          <a:prstGeom prst="rect">
            <a:avLst/>
          </a:prstGeom>
          <a:solidFill>
            <a:srgbClr val="FF66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latin typeface="+mn-lt"/>
                <a:cs typeface="+mn-cs"/>
              </a:rPr>
              <a:t>PRILAGOĐAVANJE OPŠTEG REVIZIJSKOG PRISTUPA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33413" y="2798763"/>
            <a:ext cx="3413125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sr-Latn-BA" sz="1200" dirty="0" smtClean="0">
                <a:latin typeface="+mn-lt"/>
                <a:cs typeface="+mn-cs"/>
              </a:rPr>
              <a:t>Vezano za </a:t>
            </a:r>
            <a:r>
              <a:rPr lang="sr-Latn-BA" sz="1200" dirty="0" smtClean="0">
                <a:latin typeface="+mn-lt"/>
                <a:cs typeface="+mn-cs"/>
              </a:rPr>
              <a:t>ekonomsko okruženje </a:t>
            </a:r>
            <a:r>
              <a:rPr lang="sr-Latn-BA" sz="1200" dirty="0" smtClean="0">
                <a:latin typeface="+mn-lt"/>
                <a:cs typeface="+mn-cs"/>
              </a:rPr>
              <a:t>i </a:t>
            </a:r>
            <a:r>
              <a:rPr lang="pl-PL" sz="1200" dirty="0" smtClean="0"/>
              <a:t>kontrolno okruženje entiteta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929188" y="2817813"/>
            <a:ext cx="374808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>
            <a:defPPr>
              <a:defRPr lang="fr-FR"/>
            </a:defPPr>
            <a:lvl1pPr algn="ctr">
              <a:defRPr sz="18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200" smtClean="0">
                <a:latin typeface="+mn-lt"/>
                <a:cs typeface="+mn-cs"/>
              </a:rPr>
              <a:t>Vezano za inherentne rizike i relevantne interne kontrole </a:t>
            </a:r>
            <a:r>
              <a:rPr lang="en-US" sz="1200" smtClean="0">
                <a:latin typeface="+mn-lt"/>
                <a:cs typeface="+mn-cs"/>
              </a:rPr>
              <a:t>mate</a:t>
            </a:r>
            <a:r>
              <a:rPr lang="sr-Latn-BA" sz="1200" smtClean="0">
                <a:latin typeface="+mn-lt"/>
                <a:cs typeface="+mn-cs"/>
              </a:rPr>
              <a:t>rijalno značajnih računa i ciklusa</a:t>
            </a:r>
            <a:endParaRPr lang="en-US" sz="1200" dirty="0">
              <a:latin typeface="+mn-lt"/>
              <a:cs typeface="+mn-cs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924913" y="3401381"/>
            <a:ext cx="3736764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latin typeface="+mn-lt"/>
                <a:cs typeface="+mn-cs"/>
              </a:rPr>
              <a:t>RIZICI OD MATERIJALNIH GREŠAKA U TVRDNJAMA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916954" y="4373643"/>
            <a:ext cx="3748268" cy="523220"/>
          </a:xfrm>
          <a:prstGeom prst="rect">
            <a:avLst/>
          </a:prstGeom>
          <a:solidFill>
            <a:srgbClr val="FF66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latin typeface="+mn-lt"/>
                <a:cs typeface="+mn-cs"/>
              </a:rPr>
              <a:t>DIZAJNIRANJE REVIZIJSKIH PROCEDURA KAO ODGOVOR NA PROCIJENJENE RIZIKE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651391" y="1638548"/>
            <a:ext cx="3600400" cy="492443"/>
          </a:xfrm>
          <a:prstGeom prst="rect">
            <a:avLst/>
          </a:prstGeom>
          <a:solidFill>
            <a:schemeClr val="tx2"/>
          </a:solidFill>
          <a:ln>
            <a:solidFill>
              <a:srgbClr val="333399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solidFill>
                  <a:schemeClr val="bg1"/>
                </a:solidFill>
                <a:latin typeface="+mn-lt"/>
                <a:cs typeface="+mn-cs"/>
              </a:rPr>
              <a:t>Na osnovu finansijskih izvještaja</a:t>
            </a:r>
            <a:r>
              <a:rPr lang="en-US" sz="1400" b="1" dirty="0">
                <a:solidFill>
                  <a:schemeClr val="bg1"/>
                </a:solidFill>
                <a:latin typeface="+mn-lt"/>
                <a:cs typeface="+mn-cs"/>
              </a:rPr>
              <a:t/>
            </a:r>
            <a:br>
              <a:rPr lang="en-US" sz="1400" b="1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1200" b="1" i="1" dirty="0" smtClean="0">
                <a:solidFill>
                  <a:schemeClr val="bg1"/>
                </a:solidFill>
                <a:latin typeface="+mn-lt"/>
                <a:cs typeface="+mn-cs"/>
              </a:rPr>
              <a:t>(</a:t>
            </a:r>
            <a:r>
              <a:rPr lang="sr-Latn-BA" sz="1200" b="1" i="1" dirty="0" smtClean="0">
                <a:solidFill>
                  <a:schemeClr val="bg1"/>
                </a:solidFill>
                <a:latin typeface="+mn-lt"/>
                <a:cs typeface="+mn-cs"/>
              </a:rPr>
              <a:t>Preliminarni analitički pregled</a:t>
            </a:r>
            <a:r>
              <a:rPr lang="en-US" sz="1200" b="1" i="1" dirty="0" smtClean="0">
                <a:solidFill>
                  <a:schemeClr val="bg1"/>
                </a:solidFill>
                <a:latin typeface="+mn-lt"/>
                <a:cs typeface="+mn-cs"/>
              </a:rPr>
              <a:t>) </a:t>
            </a:r>
            <a:endParaRPr lang="en-US" sz="1200" b="1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2" name="Plus 21"/>
          <p:cNvSpPr/>
          <p:nvPr/>
        </p:nvSpPr>
        <p:spPr>
          <a:xfrm>
            <a:off x="4346575" y="1377950"/>
            <a:ext cx="254000" cy="260350"/>
          </a:xfrm>
          <a:prstGeom prst="mathPlus">
            <a:avLst/>
          </a:prstGeom>
          <a:solidFill>
            <a:schemeClr val="tx2"/>
          </a:solidFill>
          <a:ln>
            <a:solidFill>
              <a:srgbClr val="33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78" name="ZoneTexte 29"/>
          <p:cNvSpPr txBox="1">
            <a:spLocks noChangeArrowheads="1"/>
          </p:cNvSpPr>
          <p:nvPr/>
        </p:nvSpPr>
        <p:spPr bwMode="auto">
          <a:xfrm>
            <a:off x="666750" y="4873625"/>
            <a:ext cx="3394075" cy="83099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95250" indent="-9525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Char char="-"/>
            </a:pPr>
            <a:r>
              <a:rPr lang="en-US" sz="1200" b="1" dirty="0" err="1" smtClean="0"/>
              <a:t>Pružanje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smernica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za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rad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revizije</a:t>
            </a:r>
            <a:r>
              <a:rPr lang="en-US" sz="1200" b="1" dirty="0" smtClean="0"/>
              <a:t> </a:t>
            </a:r>
            <a:endParaRPr lang="sr-Latn-BA" sz="1200" b="1" dirty="0" smtClean="0"/>
          </a:p>
          <a:p>
            <a:pPr>
              <a:buFontTx/>
              <a:buChar char="-"/>
            </a:pPr>
            <a:r>
              <a:rPr lang="en-US" sz="1200" b="1" dirty="0" err="1" smtClean="0"/>
              <a:t>Tajming</a:t>
            </a:r>
            <a:r>
              <a:rPr lang="en-US" sz="1200" b="1" dirty="0" smtClean="0"/>
              <a:t> </a:t>
            </a:r>
            <a:r>
              <a:rPr lang="en-US" sz="1200" b="1" dirty="0" smtClean="0"/>
              <a:t>/ </a:t>
            </a:r>
            <a:r>
              <a:rPr lang="en-US" sz="1200" b="1" dirty="0" err="1" smtClean="0"/>
              <a:t>nepredvidljivost</a:t>
            </a:r>
            <a:r>
              <a:rPr lang="en-US" sz="1200" b="1" dirty="0" smtClean="0"/>
              <a:t> </a:t>
            </a:r>
            <a:endParaRPr lang="sr-Latn-BA" sz="1200" b="1" dirty="0" smtClean="0"/>
          </a:p>
          <a:p>
            <a:pPr>
              <a:buFontTx/>
              <a:buChar char="-"/>
            </a:pPr>
            <a:r>
              <a:rPr lang="en-US" sz="1200" b="1" dirty="0" err="1" smtClean="0"/>
              <a:t>Struktura</a:t>
            </a:r>
            <a:r>
              <a:rPr lang="en-US" sz="1200" b="1" dirty="0" smtClean="0"/>
              <a:t> </a:t>
            </a:r>
            <a:r>
              <a:rPr lang="en-US" sz="1200" b="1" dirty="0" smtClean="0"/>
              <a:t>/ </a:t>
            </a:r>
            <a:r>
              <a:rPr lang="en-US" sz="1200" b="1" dirty="0" err="1" smtClean="0"/>
              <a:t>nivo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sposobnosti</a:t>
            </a:r>
            <a:r>
              <a:rPr lang="en-US" sz="1200" b="1" dirty="0" smtClean="0"/>
              <a:t> / </a:t>
            </a:r>
            <a:r>
              <a:rPr lang="en-US" sz="1200" b="1" dirty="0" err="1" smtClean="0"/>
              <a:t>nadzor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angažovanog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tima</a:t>
            </a:r>
            <a:endParaRPr lang="en-US" altLang="en-US" sz="1200" b="1" dirty="0"/>
          </a:p>
        </p:txBody>
      </p:sp>
      <p:sp>
        <p:nvSpPr>
          <p:cNvPr id="36" name="ZoneTexte 35"/>
          <p:cNvSpPr txBox="1"/>
          <p:nvPr/>
        </p:nvSpPr>
        <p:spPr>
          <a:xfrm>
            <a:off x="4924425" y="3924300"/>
            <a:ext cx="3725863" cy="276225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+mn-lt"/>
                <a:cs typeface="+mn-cs"/>
              </a:rPr>
              <a:t>                                                              </a:t>
            </a:r>
            <a:r>
              <a:rPr lang="sr-Latn-BA" sz="1200" b="1" dirty="0" smtClean="0">
                <a:latin typeface="+mn-lt"/>
                <a:cs typeface="+mn-cs"/>
              </a:rPr>
              <a:t>Vidi dijagram toka </a:t>
            </a:r>
            <a:r>
              <a:rPr lang="en-US" sz="1200" b="1" dirty="0" smtClean="0">
                <a:latin typeface="+mn-lt"/>
                <a:cs typeface="+mn-cs"/>
              </a:rPr>
              <a:t>2 </a:t>
            </a:r>
            <a:r>
              <a:rPr lang="en-US" sz="1200" b="1" dirty="0">
                <a:latin typeface="+mn-lt"/>
                <a:cs typeface="+mn-cs"/>
              </a:rPr>
              <a:t>: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924913" y="5506213"/>
            <a:ext cx="3736764" cy="276999"/>
          </a:xfrm>
          <a:prstGeom prst="rect">
            <a:avLst/>
          </a:prstGeom>
          <a:solidFill>
            <a:srgbClr val="FF99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+mn-lt"/>
                <a:cs typeface="+mn-cs"/>
              </a:rPr>
              <a:t>A2.1 – </a:t>
            </a:r>
            <a:r>
              <a:rPr lang="sr-Latn-BA" sz="1200" b="1" dirty="0" smtClean="0">
                <a:latin typeface="+mn-lt"/>
                <a:cs typeface="+mn-cs"/>
              </a:rPr>
              <a:t>Preliminarni analitički pregled</a:t>
            </a:r>
            <a:endParaRPr lang="en-US" sz="1200" b="1" dirty="0">
              <a:latin typeface="+mn-lt"/>
              <a:cs typeface="+mn-cs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693840" y="6506121"/>
            <a:ext cx="3933476" cy="276999"/>
          </a:xfrm>
          <a:prstGeom prst="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+mn-lt"/>
                <a:cs typeface="+mn-cs"/>
              </a:rPr>
              <a:t>A2.2 – </a:t>
            </a:r>
            <a:r>
              <a:rPr lang="sr-Latn-BA" sz="1200" b="1" dirty="0" smtClean="0">
                <a:latin typeface="+mn-lt"/>
                <a:cs typeface="+mn-cs"/>
              </a:rPr>
              <a:t>Opšta strategija revizije i plan revizije</a:t>
            </a:r>
            <a:endParaRPr lang="en-US" sz="1200" b="1" dirty="0">
              <a:latin typeface="+mn-lt"/>
              <a:cs typeface="+mn-cs"/>
            </a:endParaRPr>
          </a:p>
        </p:txBody>
      </p:sp>
      <p:cxnSp>
        <p:nvCxnSpPr>
          <p:cNvPr id="46" name="Connecteur droit avec flèche 45"/>
          <p:cNvCxnSpPr/>
          <p:nvPr/>
        </p:nvCxnSpPr>
        <p:spPr>
          <a:xfrm>
            <a:off x="4451350" y="2525713"/>
            <a:ext cx="512763" cy="0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/>
          <p:nvPr/>
        </p:nvCxnSpPr>
        <p:spPr>
          <a:xfrm flipH="1">
            <a:off x="4043363" y="2525713"/>
            <a:ext cx="407987" cy="0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7"/>
          <p:cNvCxnSpPr>
            <a:stCxn id="10" idx="2"/>
            <a:endCxn id="0" idx="0"/>
          </p:cNvCxnSpPr>
          <p:nvPr/>
        </p:nvCxnSpPr>
        <p:spPr>
          <a:xfrm flipH="1">
            <a:off x="6792913" y="3279775"/>
            <a:ext cx="9525" cy="122238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avec flèche 50"/>
          <p:cNvCxnSpPr>
            <a:stCxn id="36" idx="2"/>
            <a:endCxn id="0" idx="0"/>
          </p:cNvCxnSpPr>
          <p:nvPr/>
        </p:nvCxnSpPr>
        <p:spPr>
          <a:xfrm>
            <a:off x="6788150" y="4200525"/>
            <a:ext cx="3175" cy="173038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Bouton d’action : Suivant 82">
            <a:hlinkClick r:id="" action="ppaction://hlinkshowjump?jump=nextslide" highlightClick="1"/>
          </p:cNvPr>
          <p:cNvSpPr/>
          <p:nvPr/>
        </p:nvSpPr>
        <p:spPr>
          <a:xfrm>
            <a:off x="8532564" y="3986213"/>
            <a:ext cx="215900" cy="152400"/>
          </a:xfrm>
          <a:prstGeom prst="actionButtonForwardNex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2" name="Connecteur droit avec flèche 101"/>
          <p:cNvCxnSpPr>
            <a:stCxn id="9" idx="2"/>
            <a:endCxn id="0" idx="0"/>
          </p:cNvCxnSpPr>
          <p:nvPr/>
        </p:nvCxnSpPr>
        <p:spPr>
          <a:xfrm flipH="1">
            <a:off x="2336800" y="3260725"/>
            <a:ext cx="3175" cy="260350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avec flèche 107"/>
          <p:cNvCxnSpPr/>
          <p:nvPr/>
        </p:nvCxnSpPr>
        <p:spPr>
          <a:xfrm>
            <a:off x="2330450" y="4044950"/>
            <a:ext cx="0" cy="366713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ZoneTexte 108"/>
          <p:cNvSpPr txBox="1"/>
          <p:nvPr/>
        </p:nvSpPr>
        <p:spPr>
          <a:xfrm>
            <a:off x="104616" y="836712"/>
            <a:ext cx="400110" cy="3208041"/>
          </a:xfrm>
          <a:prstGeom prst="rect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/>
              <a:t>IDENTIFIKACIJA I PROCJENA</a:t>
            </a:r>
            <a:endParaRPr lang="en-US" sz="1400" b="1" dirty="0"/>
          </a:p>
        </p:txBody>
      </p:sp>
      <p:sp>
        <p:nvSpPr>
          <p:cNvPr id="110" name="ZoneTexte 109"/>
          <p:cNvSpPr txBox="1"/>
          <p:nvPr/>
        </p:nvSpPr>
        <p:spPr>
          <a:xfrm>
            <a:off x="127772" y="4200867"/>
            <a:ext cx="400110" cy="130534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vert27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sz="1400" b="1" dirty="0" smtClean="0">
                <a:solidFill>
                  <a:schemeClr val="tx1"/>
                </a:solidFill>
              </a:rPr>
              <a:t>ODGOVORI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1" name="ZoneTexte 110"/>
          <p:cNvSpPr txBox="1"/>
          <p:nvPr/>
        </p:nvSpPr>
        <p:spPr>
          <a:xfrm>
            <a:off x="138625" y="5589240"/>
            <a:ext cx="400110" cy="119008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vert270">
            <a:spAutoFit/>
          </a:bodyPr>
          <a:lstStyle>
            <a:defPPr>
              <a:defRPr lang="fr-FR"/>
            </a:defPPr>
            <a:lvl1pPr algn="ctr">
              <a:defRPr sz="1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BA" dirty="0" smtClean="0">
                <a:solidFill>
                  <a:schemeClr val="tx1"/>
                </a:solidFill>
              </a:rPr>
              <a:t>ALATI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ZoneTexte 113"/>
          <p:cNvSpPr txBox="1"/>
          <p:nvPr/>
        </p:nvSpPr>
        <p:spPr>
          <a:xfrm>
            <a:off x="629215" y="6073012"/>
            <a:ext cx="8036007" cy="276999"/>
          </a:xfrm>
          <a:prstGeom prst="rect">
            <a:avLst/>
          </a:prstGeom>
          <a:solidFill>
            <a:srgbClr val="FF99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+mn-lt"/>
                <a:cs typeface="+mn-cs"/>
              </a:rPr>
              <a:t>A2.3 – </a:t>
            </a:r>
            <a:r>
              <a:rPr lang="sr-Latn-BA" sz="1200" b="1" dirty="0" smtClean="0">
                <a:latin typeface="+mn-lt"/>
                <a:cs typeface="+mn-cs"/>
              </a:rPr>
              <a:t>Materijalnost u planiranju i sprovođenju revizije</a:t>
            </a:r>
            <a:endParaRPr lang="en-US" sz="1200" b="1" dirty="0">
              <a:latin typeface="+mn-lt"/>
              <a:cs typeface="+mn-cs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4928458" y="5783212"/>
            <a:ext cx="3736764" cy="276999"/>
          </a:xfrm>
          <a:prstGeom prst="rect">
            <a:avLst/>
          </a:prstGeom>
          <a:solidFill>
            <a:srgbClr val="FF99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atin typeface="+mn-lt"/>
                <a:cs typeface="+mn-cs"/>
              </a:rPr>
              <a:t>A2.4 – </a:t>
            </a:r>
            <a:r>
              <a:rPr lang="sr-Latn-BA" sz="1200" b="1" dirty="0" smtClean="0">
                <a:latin typeface="+mn-lt"/>
                <a:cs typeface="+mn-cs"/>
              </a:rPr>
              <a:t>Matrica analize rizika</a:t>
            </a:r>
            <a:endParaRPr lang="en-US" sz="1200" b="1" dirty="0">
              <a:latin typeface="+mn-lt"/>
              <a:cs typeface="+mn-cs"/>
            </a:endParaRPr>
          </a:p>
        </p:txBody>
      </p:sp>
      <p:cxnSp>
        <p:nvCxnSpPr>
          <p:cNvPr id="41" name="Connecteur droit avec flèche 40"/>
          <p:cNvCxnSpPr>
            <a:stCxn id="0" idx="3"/>
            <a:endCxn id="0" idx="1"/>
          </p:cNvCxnSpPr>
          <p:nvPr/>
        </p:nvCxnSpPr>
        <p:spPr>
          <a:xfrm flipV="1">
            <a:off x="4081463" y="4635500"/>
            <a:ext cx="835025" cy="1588"/>
          </a:xfrm>
          <a:prstGeom prst="straightConnector1">
            <a:avLst/>
          </a:prstGeom>
          <a:ln w="38100">
            <a:solidFill>
              <a:srgbClr val="333399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4473575" y="2130425"/>
            <a:ext cx="0" cy="406400"/>
          </a:xfrm>
          <a:prstGeom prst="line">
            <a:avLst/>
          </a:prstGeom>
          <a:ln w="28575">
            <a:solidFill>
              <a:srgbClr val="33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/>
          <p:cNvCxnSpPr/>
          <p:nvPr/>
        </p:nvCxnSpPr>
        <p:spPr>
          <a:xfrm>
            <a:off x="5435600" y="6332538"/>
            <a:ext cx="4763" cy="173037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/>
          <p:nvPr/>
        </p:nvCxnSpPr>
        <p:spPr>
          <a:xfrm>
            <a:off x="3648075" y="6350000"/>
            <a:ext cx="4763" cy="173038"/>
          </a:xfrm>
          <a:prstGeom prst="straightConnector1">
            <a:avLst/>
          </a:prstGeom>
          <a:ln w="28575">
            <a:solidFill>
              <a:srgbClr val="33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Bouton d'action : Fin 2">
            <a:hlinkClick r:id="" action="ppaction://hlinkshowjump?jump=endshow" highlightClick="1"/>
          </p:cNvPr>
          <p:cNvSpPr/>
          <p:nvPr/>
        </p:nvSpPr>
        <p:spPr>
          <a:xfrm>
            <a:off x="8650288" y="6523038"/>
            <a:ext cx="347662" cy="255587"/>
          </a:xfrm>
          <a:prstGeom prst="actionButtonEnd">
            <a:avLst/>
          </a:prstGeom>
          <a:noFill/>
          <a:ln w="19050">
            <a:solidFill>
              <a:srgbClr val="33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07" name="ZoneTexte 12"/>
          <p:cNvSpPr txBox="1">
            <a:spLocks noChangeArrowheads="1"/>
          </p:cNvSpPr>
          <p:nvPr/>
        </p:nvSpPr>
        <p:spPr bwMode="auto">
          <a:xfrm>
            <a:off x="8172400" y="6505575"/>
            <a:ext cx="5175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sr-Latn-BA" altLang="en-US" sz="1400" dirty="0" smtClean="0">
                <a:solidFill>
                  <a:schemeClr val="tx2"/>
                </a:solidFill>
                <a:latin typeface="Arial" charset="0"/>
              </a:rPr>
              <a:t>Kraj</a:t>
            </a:r>
            <a:endParaRPr lang="en-US" altLang="en-US" sz="1400" dirty="0">
              <a:solidFill>
                <a:schemeClr val="tx2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0" y="123825"/>
            <a:ext cx="9144000" cy="496888"/>
          </a:xfrm>
        </p:spPr>
        <p:txBody>
          <a:bodyPr/>
          <a:lstStyle/>
          <a:p>
            <a:r>
              <a:rPr lang="sr-Latn-BA" altLang="en-US" sz="2000" b="1" dirty="0" smtClean="0">
                <a:solidFill>
                  <a:srgbClr val="333399"/>
                </a:solidFill>
              </a:rPr>
              <a:t>Dijagram toka 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2 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: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Dizajniranje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revizijskih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procedura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na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materijalnim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ciklusima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i</a:t>
            </a:r>
            <a:r>
              <a:rPr lang="en-US" altLang="en-US" sz="2000" b="1" dirty="0" smtClean="0">
                <a:solidFill>
                  <a:srgbClr val="333399"/>
                </a:solidFill>
              </a:rPr>
              <a:t> </a:t>
            </a:r>
            <a:r>
              <a:rPr lang="en-US" altLang="en-US" sz="2000" b="1" dirty="0" err="1" smtClean="0">
                <a:solidFill>
                  <a:srgbClr val="333399"/>
                </a:solidFill>
              </a:rPr>
              <a:t>računima</a:t>
            </a:r>
            <a:endParaRPr lang="en-US" altLang="en-US" sz="2000" b="1" dirty="0" smtClean="0">
              <a:solidFill>
                <a:srgbClr val="333399"/>
              </a:solidFill>
            </a:endParaRPr>
          </a:p>
        </p:txBody>
      </p:sp>
      <p:grpSp>
        <p:nvGrpSpPr>
          <p:cNvPr id="3075" name="Groupe 167"/>
          <p:cNvGrpSpPr>
            <a:grpSpLocks/>
          </p:cNvGrpSpPr>
          <p:nvPr/>
        </p:nvGrpSpPr>
        <p:grpSpPr bwMode="auto">
          <a:xfrm>
            <a:off x="192088" y="719138"/>
            <a:ext cx="8648700" cy="5394642"/>
            <a:chOff x="198240" y="1592923"/>
            <a:chExt cx="8648453" cy="5393854"/>
          </a:xfrm>
        </p:grpSpPr>
        <p:sp>
          <p:nvSpPr>
            <p:cNvPr id="3" name="ZoneTexte 2"/>
            <p:cNvSpPr txBox="1"/>
            <p:nvPr/>
          </p:nvSpPr>
          <p:spPr>
            <a:xfrm>
              <a:off x="611560" y="1592923"/>
              <a:ext cx="7758862" cy="523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/>
              <a:r>
                <a:rPr lang="vi-VN" sz="1400" b="1" dirty="0" smtClean="0">
                  <a:solidFill>
                    <a:schemeClr val="bg1"/>
                  </a:solidFill>
                </a:rPr>
                <a:t>Da biste odgovorili na inherentne rizike, da li možete pribaviti dovoljno odgovarajućih revizijskih dokaza samo sa suštinskim postupcima?</a:t>
              </a:r>
              <a:endParaRPr lang="vi-V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" name="ZoneTexte 3"/>
            <p:cNvSpPr txBox="1"/>
            <p:nvPr/>
          </p:nvSpPr>
          <p:spPr>
            <a:xfrm>
              <a:off x="611560" y="2361235"/>
              <a:ext cx="3636404" cy="30773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err="1" smtClean="0"/>
                <a:t>Da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li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postoje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kontrole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relevantne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za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reviziju</a:t>
              </a:r>
              <a:r>
                <a:rPr lang="en-US" sz="1400" b="1" dirty="0" smtClean="0"/>
                <a:t>?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4662010" y="2362364"/>
              <a:ext cx="3708412" cy="30773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err="1" smtClean="0"/>
                <a:t>Da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li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postoje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kontrole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relevantne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za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reviziju</a:t>
              </a:r>
              <a:r>
                <a:rPr lang="en-US" sz="1400" b="1" dirty="0" smtClean="0"/>
                <a:t>?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cxnSp>
          <p:nvCxnSpPr>
            <p:cNvPr id="7" name="Connecteur droit avec flèche 6"/>
            <p:cNvCxnSpPr>
              <a:endCxn id="0" idx="0"/>
            </p:cNvCxnSpPr>
            <p:nvPr/>
          </p:nvCxnSpPr>
          <p:spPr>
            <a:xfrm>
              <a:off x="2430201" y="2116722"/>
              <a:ext cx="0" cy="24443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avec flèche 15"/>
            <p:cNvCxnSpPr>
              <a:endCxn id="0" idx="0"/>
            </p:cNvCxnSpPr>
            <p:nvPr/>
          </p:nvCxnSpPr>
          <p:spPr>
            <a:xfrm flipH="1">
              <a:off x="6516310" y="2116722"/>
              <a:ext cx="12700" cy="24602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94" name="ZoneTexte 20"/>
            <p:cNvSpPr txBox="1">
              <a:spLocks noChangeArrowheads="1"/>
            </p:cNvSpPr>
            <p:nvPr/>
          </p:nvSpPr>
          <p:spPr bwMode="auto">
            <a:xfrm>
              <a:off x="2570982" y="2116143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3095" name="ZoneTexte 21"/>
            <p:cNvSpPr txBox="1">
              <a:spLocks noChangeArrowheads="1"/>
            </p:cNvSpPr>
            <p:nvPr/>
          </p:nvSpPr>
          <p:spPr bwMode="auto">
            <a:xfrm>
              <a:off x="6551204" y="2133868"/>
              <a:ext cx="57606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en-US" sz="1000" b="1" dirty="0" smtClean="0">
                  <a:solidFill>
                    <a:srgbClr val="FF0000"/>
                  </a:solidFill>
                </a:rPr>
                <a:t>N</a:t>
              </a:r>
              <a:r>
                <a:rPr lang="sr-Latn-BA" altLang="en-US" sz="1000" b="1" dirty="0" smtClean="0">
                  <a:solidFill>
                    <a:srgbClr val="FF0000"/>
                  </a:solidFill>
                </a:rPr>
                <a:t>E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611560" y="2900262"/>
              <a:ext cx="3636404" cy="73855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pl-PL" sz="1400" b="1" dirty="0" smtClean="0"/>
                <a:t>Da li je efikasnije oslanjati se na kontrole za ublažavanje rizika i/ili </a:t>
              </a:r>
              <a:endParaRPr lang="pl-PL" sz="1400" b="1" dirty="0" smtClean="0"/>
            </a:p>
            <a:p>
              <a:pPr algn="ctr"/>
              <a:r>
                <a:rPr lang="pl-PL" sz="1400" b="1" dirty="0" smtClean="0"/>
                <a:t>suštinske </a:t>
              </a:r>
              <a:r>
                <a:rPr lang="pl-PL" sz="1400" b="1" dirty="0" smtClean="0"/>
                <a:t>procedure?</a:t>
              </a:r>
              <a:endParaRPr lang="pl-PL" sz="1400" b="1" dirty="0"/>
            </a:p>
          </p:txBody>
        </p:sp>
        <p:sp>
          <p:nvSpPr>
            <p:cNvPr id="3099" name="ZoneTexte 23"/>
            <p:cNvSpPr txBox="1">
              <a:spLocks noChangeArrowheads="1"/>
            </p:cNvSpPr>
            <p:nvPr/>
          </p:nvSpPr>
          <p:spPr bwMode="auto">
            <a:xfrm>
              <a:off x="2561325" y="2718088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25" name="Connecteur droit avec flèche 24"/>
            <p:cNvCxnSpPr>
              <a:stCxn id="0" idx="2"/>
              <a:endCxn id="0" idx="0"/>
            </p:cNvCxnSpPr>
            <p:nvPr/>
          </p:nvCxnSpPr>
          <p:spPr>
            <a:xfrm>
              <a:off x="2430201" y="2669091"/>
              <a:ext cx="0" cy="23174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ZoneTexte 27"/>
            <p:cNvSpPr txBox="1"/>
            <p:nvPr/>
          </p:nvSpPr>
          <p:spPr>
            <a:xfrm>
              <a:off x="1214627" y="3872263"/>
              <a:ext cx="6552728" cy="30773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err="1" smtClean="0"/>
                <a:t>Procijenite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dizajn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implementaciju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relevantne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kontrole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cxnSp>
          <p:nvCxnSpPr>
            <p:cNvPr id="29" name="Connecteur droit avec flèche 28"/>
            <p:cNvCxnSpPr>
              <a:stCxn id="0" idx="2"/>
            </p:cNvCxnSpPr>
            <p:nvPr/>
          </p:nvCxnSpPr>
          <p:spPr>
            <a:xfrm>
              <a:off x="2430201" y="3638911"/>
              <a:ext cx="12700" cy="24602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05" name="ZoneTexte 29"/>
            <p:cNvSpPr txBox="1">
              <a:spLocks noChangeArrowheads="1"/>
            </p:cNvSpPr>
            <p:nvPr/>
          </p:nvSpPr>
          <p:spPr bwMode="auto">
            <a:xfrm>
              <a:off x="2570982" y="3638926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3106" name="ZoneTexte 30"/>
            <p:cNvSpPr txBox="1">
              <a:spLocks noChangeArrowheads="1"/>
            </p:cNvSpPr>
            <p:nvPr/>
          </p:nvSpPr>
          <p:spPr bwMode="auto">
            <a:xfrm>
              <a:off x="6551204" y="2900262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33" name="Connecteur droit avec flèche 32"/>
            <p:cNvCxnSpPr>
              <a:stCxn id="0" idx="2"/>
            </p:cNvCxnSpPr>
            <p:nvPr/>
          </p:nvCxnSpPr>
          <p:spPr>
            <a:xfrm>
              <a:off x="6516310" y="2670678"/>
              <a:ext cx="0" cy="121426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ZoneTexte 36"/>
            <p:cNvSpPr txBox="1"/>
            <p:nvPr/>
          </p:nvSpPr>
          <p:spPr>
            <a:xfrm>
              <a:off x="611560" y="4439456"/>
              <a:ext cx="3636404" cy="52314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400" b="1" dirty="0" smtClean="0"/>
                <a:t>Da li su dizajn i implementacija kontrole zadovoljavajući?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sp>
          <p:nvSpPr>
            <p:cNvPr id="61" name="ZoneTexte 60"/>
            <p:cNvSpPr txBox="1"/>
            <p:nvPr/>
          </p:nvSpPr>
          <p:spPr>
            <a:xfrm>
              <a:off x="4675548" y="4433538"/>
              <a:ext cx="3694874" cy="52314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t-IT" sz="1400" b="1" dirty="0" smtClean="0"/>
                <a:t>Da li su dizajn i implementacija kontrole zadovoljavajući?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cxnSp>
          <p:nvCxnSpPr>
            <p:cNvPr id="64" name="Connecteur droit avec flèche 63"/>
            <p:cNvCxnSpPr>
              <a:endCxn id="0" idx="0"/>
            </p:cNvCxnSpPr>
            <p:nvPr/>
          </p:nvCxnSpPr>
          <p:spPr>
            <a:xfrm flipH="1">
              <a:off x="2430201" y="4219851"/>
              <a:ext cx="12700" cy="2190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avec flèche 66"/>
            <p:cNvCxnSpPr>
              <a:endCxn id="0" idx="0"/>
            </p:cNvCxnSpPr>
            <p:nvPr/>
          </p:nvCxnSpPr>
          <p:spPr>
            <a:xfrm flipH="1">
              <a:off x="6522659" y="4213502"/>
              <a:ext cx="20636" cy="22063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ZoneTexte 67"/>
            <p:cNvSpPr txBox="1"/>
            <p:nvPr/>
          </p:nvSpPr>
          <p:spPr>
            <a:xfrm>
              <a:off x="1214627" y="5182273"/>
              <a:ext cx="6552728" cy="30773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>
              <a:glow rad="63500">
                <a:schemeClr val="accent6">
                  <a:satMod val="175000"/>
                  <a:alpha val="40000"/>
                </a:schemeClr>
              </a:glow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/>
              <a:r>
                <a:rPr lang="en-US" sz="1400" b="1" dirty="0" err="1" smtClean="0"/>
                <a:t>Testirajte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efikasnost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odabranih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relevantnih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kontrola</a:t>
              </a:r>
              <a:r>
                <a:rPr lang="en-US" sz="1400" b="1" dirty="0" smtClean="0"/>
                <a:t> (</a:t>
              </a:r>
              <a:r>
                <a:rPr lang="en-US" sz="1400" b="1" dirty="0" err="1" smtClean="0"/>
                <a:t>testovi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kontrola</a:t>
              </a:r>
              <a:r>
                <a:rPr lang="en-US" sz="1400" b="1" dirty="0" smtClean="0"/>
                <a:t>)</a:t>
              </a:r>
              <a:endParaRPr lang="en-US" sz="1400" b="1" dirty="0"/>
            </a:p>
          </p:txBody>
        </p:sp>
        <p:cxnSp>
          <p:nvCxnSpPr>
            <p:cNvPr id="69" name="Connecteur droit avec flèche 68"/>
            <p:cNvCxnSpPr>
              <a:stCxn id="0" idx="2"/>
            </p:cNvCxnSpPr>
            <p:nvPr/>
          </p:nvCxnSpPr>
          <p:spPr>
            <a:xfrm>
              <a:off x="2430201" y="4962693"/>
              <a:ext cx="0" cy="2190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avec flèche 69"/>
            <p:cNvCxnSpPr>
              <a:stCxn id="0" idx="2"/>
            </p:cNvCxnSpPr>
            <p:nvPr/>
          </p:nvCxnSpPr>
          <p:spPr>
            <a:xfrm>
              <a:off x="6522659" y="4956344"/>
              <a:ext cx="6350" cy="24126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ZoneTexte 88"/>
            <p:cNvSpPr txBox="1"/>
            <p:nvPr/>
          </p:nvSpPr>
          <p:spPr>
            <a:xfrm>
              <a:off x="625098" y="5661248"/>
              <a:ext cx="3622866" cy="3077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err="1" smtClean="0"/>
                <a:t>Dobijeni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dokazi</a:t>
              </a:r>
              <a:r>
                <a:rPr lang="en-US" sz="1400" b="1" dirty="0" smtClean="0"/>
                <a:t> o </a:t>
              </a:r>
              <a:r>
                <a:rPr lang="en-US" sz="1400" b="1" dirty="0" err="1" smtClean="0"/>
                <a:t>efikasnosti</a:t>
              </a:r>
              <a:r>
                <a:rPr lang="en-US" sz="1400" b="1" dirty="0" smtClean="0"/>
                <a:t>?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sp>
          <p:nvSpPr>
            <p:cNvPr id="90" name="ZoneTexte 89"/>
            <p:cNvSpPr txBox="1"/>
            <p:nvPr/>
          </p:nvSpPr>
          <p:spPr>
            <a:xfrm>
              <a:off x="4662010" y="5659759"/>
              <a:ext cx="3708412" cy="3077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err="1" smtClean="0"/>
                <a:t>Dobijeni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dokazi</a:t>
              </a:r>
              <a:r>
                <a:rPr lang="en-US" sz="1400" b="1" dirty="0" smtClean="0"/>
                <a:t> o </a:t>
              </a:r>
              <a:r>
                <a:rPr lang="en-US" sz="1400" b="1" dirty="0" err="1" smtClean="0"/>
                <a:t>efikasnosti</a:t>
              </a:r>
              <a:r>
                <a:rPr lang="en-US" sz="1400" b="1" dirty="0" smtClean="0"/>
                <a:t>?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sp>
          <p:nvSpPr>
            <p:cNvPr id="91" name="ZoneTexte 90"/>
            <p:cNvSpPr txBox="1"/>
            <p:nvPr/>
          </p:nvSpPr>
          <p:spPr>
            <a:xfrm>
              <a:off x="7565102" y="6248221"/>
              <a:ext cx="1224136" cy="73855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sr-Latn-BA" sz="1400" b="1" dirty="0" smtClean="0">
                <a:latin typeface="+mn-lt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 err="1" smtClean="0"/>
                <a:t>Uticaj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na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mišljenje</a:t>
              </a:r>
              <a:endParaRPr lang="en-US" sz="1400" b="1" dirty="0">
                <a:latin typeface="+mn-lt"/>
                <a:cs typeface="+mn-cs"/>
              </a:endParaRPr>
            </a:p>
          </p:txBody>
        </p:sp>
        <p:cxnSp>
          <p:nvCxnSpPr>
            <p:cNvPr id="109" name="Connecteur en angle 108"/>
            <p:cNvCxnSpPr>
              <a:stCxn id="0" idx="3"/>
            </p:cNvCxnSpPr>
            <p:nvPr/>
          </p:nvCxnSpPr>
          <p:spPr>
            <a:xfrm>
              <a:off x="8370457" y="2516713"/>
              <a:ext cx="339715" cy="3649129"/>
            </a:xfrm>
            <a:prstGeom prst="bentConnector2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/>
            <p:cNvCxnSpPr>
              <a:stCxn id="0" idx="3"/>
            </p:cNvCxnSpPr>
            <p:nvPr/>
          </p:nvCxnSpPr>
          <p:spPr>
            <a:xfrm>
              <a:off x="8370457" y="4694445"/>
              <a:ext cx="339715" cy="634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/>
            <p:cNvCxnSpPr>
              <a:stCxn id="0" idx="3"/>
            </p:cNvCxnSpPr>
            <p:nvPr/>
          </p:nvCxnSpPr>
          <p:spPr>
            <a:xfrm>
              <a:off x="8370457" y="5813469"/>
              <a:ext cx="339715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3" name="ZoneTexte 119"/>
            <p:cNvSpPr txBox="1">
              <a:spLocks noChangeArrowheads="1"/>
            </p:cNvSpPr>
            <p:nvPr/>
          </p:nvSpPr>
          <p:spPr bwMode="auto">
            <a:xfrm>
              <a:off x="8276818" y="2716467"/>
              <a:ext cx="5182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en-US" sz="1000" b="1" dirty="0" smtClean="0">
                  <a:solidFill>
                    <a:srgbClr val="FF0000"/>
                  </a:solidFill>
                </a:rPr>
                <a:t>N</a:t>
              </a:r>
              <a:r>
                <a:rPr lang="sr-Latn-BA" altLang="en-US" sz="1000" b="1" dirty="0" smtClean="0">
                  <a:solidFill>
                    <a:srgbClr val="FF0000"/>
                  </a:solidFill>
                </a:rPr>
                <a:t>E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3134" name="ZoneTexte 120"/>
            <p:cNvSpPr txBox="1">
              <a:spLocks noChangeArrowheads="1"/>
            </p:cNvSpPr>
            <p:nvPr/>
          </p:nvSpPr>
          <p:spPr bwMode="auto">
            <a:xfrm>
              <a:off x="8328445" y="4721262"/>
              <a:ext cx="5182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en-US" sz="1000" b="1" dirty="0" smtClean="0">
                  <a:solidFill>
                    <a:srgbClr val="FF0000"/>
                  </a:solidFill>
                </a:rPr>
                <a:t>N</a:t>
              </a:r>
              <a:r>
                <a:rPr lang="sr-Latn-BA" altLang="en-US" sz="1000" b="1" dirty="0" smtClean="0">
                  <a:solidFill>
                    <a:srgbClr val="FF0000"/>
                  </a:solidFill>
                </a:rPr>
                <a:t>E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3135" name="ZoneTexte 121"/>
            <p:cNvSpPr txBox="1">
              <a:spLocks noChangeArrowheads="1"/>
            </p:cNvSpPr>
            <p:nvPr/>
          </p:nvSpPr>
          <p:spPr bwMode="auto">
            <a:xfrm>
              <a:off x="8328445" y="5798673"/>
              <a:ext cx="5182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en-US" sz="1000" b="1" dirty="0" smtClean="0">
                  <a:solidFill>
                    <a:srgbClr val="FF0000"/>
                  </a:solidFill>
                </a:rPr>
                <a:t>N</a:t>
              </a:r>
              <a:r>
                <a:rPr lang="sr-Latn-BA" altLang="en-US" sz="1000" b="1" dirty="0" smtClean="0">
                  <a:solidFill>
                    <a:srgbClr val="FF0000"/>
                  </a:solidFill>
                </a:rPr>
                <a:t>E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625098" y="6197733"/>
              <a:ext cx="6515708" cy="5231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/>
              <a:r>
                <a:rPr lang="en-US" sz="1400" b="1" dirty="0" err="1" smtClean="0"/>
                <a:t>Procena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rizika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od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materijalno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značajnih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grešaka</a:t>
              </a:r>
              <a:r>
                <a:rPr lang="en-US" sz="1400" b="1" dirty="0" smtClean="0"/>
                <a:t> + </a:t>
              </a:r>
              <a:r>
                <a:rPr lang="en-US" sz="1400" b="1" dirty="0" err="1" smtClean="0"/>
                <a:t>efekat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na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dizajn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materijalnopravnih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postupaka</a:t>
              </a:r>
              <a:r>
                <a:rPr lang="en-US" sz="1400" b="1" dirty="0" smtClean="0"/>
                <a:t> (</a:t>
              </a:r>
              <a:r>
                <a:rPr lang="en-US" sz="1400" b="1" dirty="0" err="1" smtClean="0"/>
                <a:t>testovi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detalja</a:t>
              </a:r>
              <a:r>
                <a:rPr lang="en-US" sz="1400" b="1" dirty="0" smtClean="0"/>
                <a:t> + </a:t>
              </a:r>
              <a:r>
                <a:rPr lang="en-US" sz="1400" b="1" dirty="0" err="1" smtClean="0"/>
                <a:t>suštinski</a:t>
              </a:r>
              <a:r>
                <a:rPr lang="en-US" sz="1400" b="1" dirty="0" smtClean="0"/>
                <a:t> </a:t>
              </a:r>
              <a:r>
                <a:rPr lang="en-US" sz="1400" b="1" dirty="0" err="1" smtClean="0"/>
                <a:t>analitičke</a:t>
              </a:r>
              <a:r>
                <a:rPr lang="en-US" sz="1400" b="1" dirty="0" smtClean="0"/>
                <a:t> procedure)</a:t>
              </a:r>
              <a:endParaRPr lang="en-US" sz="1400" b="1" dirty="0"/>
            </a:p>
          </p:txBody>
        </p:sp>
        <p:cxnSp>
          <p:nvCxnSpPr>
            <p:cNvPr id="124" name="Connecteur droit avec flèche 123"/>
            <p:cNvCxnSpPr>
              <a:stCxn id="0" idx="2"/>
            </p:cNvCxnSpPr>
            <p:nvPr/>
          </p:nvCxnSpPr>
          <p:spPr>
            <a:xfrm flipH="1">
              <a:off x="2430201" y="5969021"/>
              <a:ext cx="6350" cy="22856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0" name="ZoneTexte 128"/>
            <p:cNvSpPr txBox="1">
              <a:spLocks noChangeArrowheads="1"/>
            </p:cNvSpPr>
            <p:nvPr/>
          </p:nvSpPr>
          <p:spPr bwMode="auto">
            <a:xfrm>
              <a:off x="2436531" y="4968156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3141" name="ZoneTexte 129"/>
            <p:cNvSpPr txBox="1">
              <a:spLocks noChangeArrowheads="1"/>
            </p:cNvSpPr>
            <p:nvPr/>
          </p:nvSpPr>
          <p:spPr bwMode="auto">
            <a:xfrm>
              <a:off x="2511960" y="5951512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31" name="Connecteur droit avec flèche 130"/>
            <p:cNvCxnSpPr>
              <a:endCxn id="0" idx="0"/>
            </p:cNvCxnSpPr>
            <p:nvPr/>
          </p:nvCxnSpPr>
          <p:spPr>
            <a:xfrm>
              <a:off x="2430201" y="5478556"/>
              <a:ext cx="6350" cy="18253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cteur droit avec flèche 134"/>
            <p:cNvCxnSpPr>
              <a:endCxn id="0" idx="0"/>
            </p:cNvCxnSpPr>
            <p:nvPr/>
          </p:nvCxnSpPr>
          <p:spPr>
            <a:xfrm flipH="1">
              <a:off x="6516310" y="5489666"/>
              <a:ext cx="12700" cy="16983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4" name="ZoneTexte 137"/>
            <p:cNvSpPr txBox="1">
              <a:spLocks noChangeArrowheads="1"/>
            </p:cNvSpPr>
            <p:nvPr/>
          </p:nvSpPr>
          <p:spPr bwMode="auto">
            <a:xfrm>
              <a:off x="6542675" y="4967483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39" name="Connecteur droit avec flèche 138"/>
            <p:cNvCxnSpPr/>
            <p:nvPr/>
          </p:nvCxnSpPr>
          <p:spPr>
            <a:xfrm flipH="1">
              <a:off x="6509960" y="5959497"/>
              <a:ext cx="6350" cy="23015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6" name="ZoneTexte 140"/>
            <p:cNvSpPr txBox="1">
              <a:spLocks noChangeArrowheads="1"/>
            </p:cNvSpPr>
            <p:nvPr/>
          </p:nvSpPr>
          <p:spPr bwMode="auto">
            <a:xfrm>
              <a:off x="6543293" y="5971183"/>
              <a:ext cx="4320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sr-Latn-BA" altLang="en-US" sz="1000" b="1" dirty="0" smtClean="0">
                  <a:solidFill>
                    <a:srgbClr val="FF0000"/>
                  </a:solidFill>
                </a:rPr>
                <a:t>DA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46" name="Connecteur en angle 145"/>
            <p:cNvCxnSpPr>
              <a:stCxn id="0" idx="1"/>
              <a:endCxn id="0" idx="1"/>
            </p:cNvCxnSpPr>
            <p:nvPr/>
          </p:nvCxnSpPr>
          <p:spPr>
            <a:xfrm rot="10800000" flipH="1" flipV="1">
              <a:off x="610978" y="2515125"/>
              <a:ext cx="14287" cy="3944362"/>
            </a:xfrm>
            <a:prstGeom prst="bentConnector3">
              <a:avLst>
                <a:gd name="adj1" fmla="val -2727700"/>
              </a:avLst>
            </a:prstGeom>
            <a:ln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148" name="ZoneTexte 149"/>
            <p:cNvSpPr txBox="1">
              <a:spLocks noChangeArrowheads="1"/>
            </p:cNvSpPr>
            <p:nvPr/>
          </p:nvSpPr>
          <p:spPr bwMode="auto">
            <a:xfrm>
              <a:off x="210719" y="2670141"/>
              <a:ext cx="5182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en-US" sz="1000" b="1" dirty="0" smtClean="0">
                  <a:solidFill>
                    <a:srgbClr val="FF0000"/>
                  </a:solidFill>
                </a:rPr>
                <a:t>N</a:t>
              </a:r>
              <a:r>
                <a:rPr lang="sr-Latn-BA" altLang="en-US" sz="1000" b="1" dirty="0" smtClean="0">
                  <a:solidFill>
                    <a:srgbClr val="FF0000"/>
                  </a:solidFill>
                </a:rPr>
                <a:t>E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3149" name="ZoneTexte 150"/>
            <p:cNvSpPr txBox="1">
              <a:spLocks noChangeArrowheads="1"/>
            </p:cNvSpPr>
            <p:nvPr/>
          </p:nvSpPr>
          <p:spPr bwMode="auto">
            <a:xfrm>
              <a:off x="198240" y="3277444"/>
              <a:ext cx="5182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altLang="en-US" sz="1000" b="1" dirty="0" smtClean="0">
                  <a:solidFill>
                    <a:srgbClr val="FF0000"/>
                  </a:solidFill>
                </a:rPr>
                <a:t>N</a:t>
              </a:r>
              <a:r>
                <a:rPr lang="sr-Latn-BA" altLang="en-US" sz="1000" b="1" dirty="0" smtClean="0">
                  <a:solidFill>
                    <a:srgbClr val="FF0000"/>
                  </a:solidFill>
                </a:rPr>
                <a:t>E</a:t>
              </a:r>
              <a:endParaRPr lang="en-US" altLang="en-US" sz="10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55" name="Connecteur droit 154"/>
            <p:cNvCxnSpPr>
              <a:stCxn id="0" idx="1"/>
            </p:cNvCxnSpPr>
            <p:nvPr/>
          </p:nvCxnSpPr>
          <p:spPr>
            <a:xfrm flipH="1">
              <a:off x="252213" y="3269078"/>
              <a:ext cx="358765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Connecteur droit 156"/>
            <p:cNvCxnSpPr>
              <a:stCxn id="0" idx="1"/>
            </p:cNvCxnSpPr>
            <p:nvPr/>
          </p:nvCxnSpPr>
          <p:spPr>
            <a:xfrm flipH="1" flipV="1">
              <a:off x="252213" y="4694445"/>
              <a:ext cx="358765" cy="634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necteur droit 158"/>
            <p:cNvCxnSpPr/>
            <p:nvPr/>
          </p:nvCxnSpPr>
          <p:spPr>
            <a:xfrm flipH="1" flipV="1">
              <a:off x="252213" y="5815057"/>
              <a:ext cx="358765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6" name="ZoneTexte 160"/>
          <p:cNvSpPr txBox="1">
            <a:spLocks noChangeArrowheads="1"/>
          </p:cNvSpPr>
          <p:nvPr/>
        </p:nvSpPr>
        <p:spPr bwMode="auto">
          <a:xfrm>
            <a:off x="173038" y="4721225"/>
            <a:ext cx="517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000" b="1" dirty="0" smtClean="0">
                <a:solidFill>
                  <a:srgbClr val="FF0000"/>
                </a:solidFill>
              </a:rPr>
              <a:t>N</a:t>
            </a:r>
            <a:r>
              <a:rPr lang="sr-Latn-BA" altLang="en-US" sz="1000" b="1" dirty="0" smtClean="0">
                <a:solidFill>
                  <a:srgbClr val="FF0000"/>
                </a:solidFill>
              </a:rPr>
              <a:t>E</a:t>
            </a:r>
            <a:endParaRPr lang="en-US" altLang="en-US" sz="1000" b="1" dirty="0">
              <a:solidFill>
                <a:srgbClr val="FF0000"/>
              </a:solidFill>
            </a:endParaRPr>
          </a:p>
        </p:txBody>
      </p:sp>
      <p:sp>
        <p:nvSpPr>
          <p:cNvPr id="3077" name="ZoneTexte 161"/>
          <p:cNvSpPr txBox="1">
            <a:spLocks noChangeArrowheads="1"/>
          </p:cNvSpPr>
          <p:nvPr/>
        </p:nvSpPr>
        <p:spPr bwMode="auto">
          <a:xfrm>
            <a:off x="173038" y="3560763"/>
            <a:ext cx="51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1000" b="1" dirty="0" smtClean="0">
                <a:solidFill>
                  <a:srgbClr val="FF0000"/>
                </a:solidFill>
              </a:rPr>
              <a:t>N</a:t>
            </a:r>
            <a:r>
              <a:rPr lang="sr-Latn-BA" altLang="en-US" sz="1000" b="1" dirty="0" smtClean="0">
                <a:solidFill>
                  <a:srgbClr val="FF0000"/>
                </a:solidFill>
              </a:rPr>
              <a:t>E</a:t>
            </a:r>
            <a:endParaRPr lang="en-US" altLang="en-US" sz="1000" b="1" dirty="0">
              <a:solidFill>
                <a:srgbClr val="FF0000"/>
              </a:solidFill>
            </a:endParaRPr>
          </a:p>
        </p:txBody>
      </p:sp>
      <p:sp>
        <p:nvSpPr>
          <p:cNvPr id="3078" name="ZoneTexte 168"/>
          <p:cNvSpPr txBox="1">
            <a:spLocks noChangeArrowheads="1"/>
          </p:cNvSpPr>
          <p:nvPr/>
        </p:nvSpPr>
        <p:spPr bwMode="auto">
          <a:xfrm>
            <a:off x="152400" y="6525344"/>
            <a:ext cx="86680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000" b="1" dirty="0" err="1" smtClean="0">
                <a:solidFill>
                  <a:srgbClr val="FF0000"/>
                </a:solidFill>
              </a:rPr>
              <a:t>Za</a:t>
            </a:r>
            <a:r>
              <a:rPr lang="en-US" sz="1000" b="1" dirty="0" smtClean="0">
                <a:solidFill>
                  <a:srgbClr val="FF0000"/>
                </a:solidFill>
              </a:rPr>
              <a:t> « </a:t>
            </a:r>
            <a:r>
              <a:rPr lang="en-US" sz="1000" b="1" dirty="0" err="1" smtClean="0">
                <a:solidFill>
                  <a:srgbClr val="FF0000"/>
                </a:solidFill>
              </a:rPr>
              <a:t>značajne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inherentne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rizike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koji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zahtevaju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posebno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razmatranje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revizije</a:t>
            </a:r>
            <a:r>
              <a:rPr lang="en-US" sz="1000" b="1" dirty="0" smtClean="0">
                <a:solidFill>
                  <a:srgbClr val="FF0000"/>
                </a:solidFill>
              </a:rPr>
              <a:t> », </a:t>
            </a:r>
            <a:r>
              <a:rPr lang="en-US" sz="1000" b="1" dirty="0" err="1" smtClean="0">
                <a:solidFill>
                  <a:srgbClr val="FF0000"/>
                </a:solidFill>
              </a:rPr>
              <a:t>koji</a:t>
            </a:r>
            <a:r>
              <a:rPr lang="en-US" sz="1000" b="1" dirty="0" smtClean="0">
                <a:solidFill>
                  <a:srgbClr val="FF0000"/>
                </a:solidFill>
              </a:rPr>
              <a:t> se </a:t>
            </a:r>
            <a:r>
              <a:rPr lang="en-US" sz="1000" b="1" dirty="0" err="1" smtClean="0">
                <a:solidFill>
                  <a:srgbClr val="FF0000"/>
                </a:solidFill>
              </a:rPr>
              <a:t>nazivaju</a:t>
            </a:r>
            <a:r>
              <a:rPr lang="en-US" sz="1000" b="1" dirty="0" smtClean="0">
                <a:solidFill>
                  <a:srgbClr val="FF0000"/>
                </a:solidFill>
              </a:rPr>
              <a:t> « </a:t>
            </a:r>
            <a:r>
              <a:rPr lang="en-US" sz="1000" b="1" dirty="0" err="1" smtClean="0">
                <a:solidFill>
                  <a:srgbClr val="FF0000"/>
                </a:solidFill>
              </a:rPr>
              <a:t>značajni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rizici</a:t>
            </a:r>
            <a:r>
              <a:rPr lang="en-US" sz="1000" b="1" dirty="0" smtClean="0">
                <a:solidFill>
                  <a:srgbClr val="FF0000"/>
                </a:solidFill>
              </a:rPr>
              <a:t> » - </a:t>
            </a:r>
            <a:r>
              <a:rPr lang="en-US" sz="1000" b="1" dirty="0" err="1" smtClean="0">
                <a:solidFill>
                  <a:srgbClr val="FF0000"/>
                </a:solidFill>
              </a:rPr>
              <a:t>specifičan</a:t>
            </a:r>
            <a:r>
              <a:rPr lang="en-US" sz="1000" b="1" dirty="0" smtClean="0">
                <a:solidFill>
                  <a:srgbClr val="FF0000"/>
                </a:solidFill>
              </a:rPr>
              <a:t> </a:t>
            </a:r>
            <a:r>
              <a:rPr lang="en-US" sz="1000" b="1" dirty="0" err="1" smtClean="0">
                <a:solidFill>
                  <a:srgbClr val="FF0000"/>
                </a:solidFill>
              </a:rPr>
              <a:t>pristup</a:t>
            </a:r>
            <a:r>
              <a:rPr lang="en-US" sz="1000" b="1" dirty="0" smtClean="0">
                <a:solidFill>
                  <a:srgbClr val="FF0000"/>
                </a:solidFill>
              </a:rPr>
              <a:t> (</a:t>
            </a:r>
            <a:r>
              <a:rPr lang="en-US" sz="1000" b="1" dirty="0" err="1" smtClean="0">
                <a:solidFill>
                  <a:srgbClr val="FF0000"/>
                </a:solidFill>
              </a:rPr>
              <a:t>videti</a:t>
            </a:r>
            <a:r>
              <a:rPr lang="en-US" sz="1000" b="1" dirty="0" smtClean="0">
                <a:solidFill>
                  <a:srgbClr val="FF0000"/>
                </a:solidFill>
              </a:rPr>
              <a:t> MSR 315.27 do 29)</a:t>
            </a:r>
            <a:endParaRPr lang="en-US" altLang="en-US" sz="1000" b="1" dirty="0">
              <a:solidFill>
                <a:srgbClr val="FF0000"/>
              </a:solidFill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606010" y="6021288"/>
            <a:ext cx="6529247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 smtClean="0"/>
              <a:t>Ako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postoji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bilo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kakva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materijalno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značajna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pogrešna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izjava</a:t>
            </a:r>
            <a:r>
              <a:rPr lang="en-US" sz="1400" b="1" dirty="0" smtClean="0"/>
              <a:t> o </a:t>
            </a:r>
            <a:r>
              <a:rPr lang="en-US" sz="1400" b="1" dirty="0" err="1" smtClean="0"/>
              <a:t>internoj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kontroli</a:t>
            </a:r>
            <a:r>
              <a:rPr lang="en-US" sz="1400" b="1" dirty="0" smtClean="0"/>
              <a:t>: </a:t>
            </a:r>
            <a:r>
              <a:rPr lang="en-US" sz="1400" b="1" dirty="0" err="1" smtClean="0"/>
              <a:t>komunikacija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menadžmentu</a:t>
            </a: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6" name="Bouton d'action : Précédent 5">
            <a:hlinkClick r:id="" action="ppaction://hlinkshowjump?jump=previousslide" highlightClick="1"/>
          </p:cNvPr>
          <p:cNvSpPr/>
          <p:nvPr/>
        </p:nvSpPr>
        <p:spPr>
          <a:xfrm>
            <a:off x="8810625" y="6516688"/>
            <a:ext cx="246063" cy="246062"/>
          </a:xfrm>
          <a:prstGeom prst="actionButtonBackPrevious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4500</TotalTime>
  <Words>325</Words>
  <Application>Microsoft Office PowerPoint</Application>
  <PresentationFormat>On-screen Show (4:3)</PresentationFormat>
  <Paragraphs>58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Thème Office</vt:lpstr>
      <vt:lpstr>Dijagram toka 1 : Pristup zasnovan na riziku</vt:lpstr>
      <vt:lpstr>Dijagram toka 2 : Dizajniranje revizijskih procedura na materijalnim ciklusima i računima</vt:lpstr>
    </vt:vector>
  </TitlesOfParts>
  <Company>CNCC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Risk-based approach flow-chart</dc:title>
  <dc:creator>CNCC</dc:creator>
  <cp:lastModifiedBy>Windows User</cp:lastModifiedBy>
  <cp:revision>104</cp:revision>
  <dcterms:created xsi:type="dcterms:W3CDTF">2014-02-11T16:48:30Z</dcterms:created>
  <dcterms:modified xsi:type="dcterms:W3CDTF">2022-02-14T09:36:21Z</dcterms:modified>
  <cp:category>Pack SMEs</cp:category>
</cp:coreProperties>
</file>