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49" r:id="rId2"/>
  </p:sldMasterIdLst>
  <p:notesMasterIdLst>
    <p:notesMasterId r:id="rId6"/>
  </p:notesMasterIdLst>
  <p:sldIdLst>
    <p:sldId id="261" r:id="rId3"/>
    <p:sldId id="262" r:id="rId4"/>
    <p:sldId id="263" r:id="rId5"/>
  </p:sldIdLst>
  <p:sldSz cx="9144000" cy="6858000" type="screen4x3"/>
  <p:notesSz cx="6810375" cy="9942513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18" autoAdjust="0"/>
  </p:normalViewPr>
  <p:slideViewPr>
    <p:cSldViewPr>
      <p:cViewPr varScale="1">
        <p:scale>
          <a:sx n="106" d="100"/>
          <a:sy n="106" d="100"/>
        </p:scale>
        <p:origin x="-1128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163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57625" y="0"/>
            <a:ext cx="2951163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8E058E18-96E9-458C-AA74-6E46D5A35A80}" type="datetimeFigureOut">
              <a:rPr lang="fr-FR"/>
              <a:pPr>
                <a:defRPr/>
              </a:pPr>
              <a:t>11/02/2022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8875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fr-FR" noProof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1038" y="4722813"/>
            <a:ext cx="5448300" cy="44735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44038"/>
            <a:ext cx="2951163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57625" y="9444038"/>
            <a:ext cx="2951163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418DE469-1175-4618-A7D5-3C4DCEBCC5AE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234827906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 preserve="1">
  <p:cSld name="Titre. 2 contenus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Espace réservé du contenu 3"/>
          <p:cNvSpPr>
            <a:spLocks noGrp="1"/>
          </p:cNvSpPr>
          <p:nvPr>
            <p:ph sz="quarter" idx="2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en-GB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half" idx="3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6" name="Espace réservé de la date 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dirty="0"/>
              <a:t>Pack </a:t>
            </a:r>
            <a:r>
              <a:rPr lang="fr-FR" dirty="0" err="1"/>
              <a:t>SMEs</a:t>
            </a:r>
            <a:r>
              <a:rPr lang="fr-FR" dirty="0"/>
              <a:t> v 2.0 </a:t>
            </a:r>
            <a:r>
              <a:rPr lang="mr-IN" dirty="0"/>
              <a:t>–</a:t>
            </a:r>
            <a:r>
              <a:rPr lang="fr-FR" dirty="0"/>
              <a:t> March 2018</a:t>
            </a:r>
          </a:p>
        </p:txBody>
      </p:sp>
      <p:sp>
        <p:nvSpPr>
          <p:cNvPr id="7" name="Espace réservé du pied de page 6"/>
          <p:cNvSpPr>
            <a:spLocks noGrp="1"/>
          </p:cNvSpPr>
          <p:nvPr>
            <p:ph type="ftr" sz="quarter" idx="11"/>
          </p:nvPr>
        </p:nvSpPr>
        <p:spPr>
          <a:xfrm>
            <a:off x="8459788" y="22225"/>
            <a:ext cx="592137" cy="476250"/>
          </a:xfrm>
        </p:spPr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30C00FB0-4FF1-4B68-BB88-678E56768638}" type="slidenum">
              <a:rPr lang="fr-FR"/>
              <a:pPr>
                <a:defRPr/>
              </a:pPr>
              <a:t>‹#›</a:t>
            </a:fld>
            <a:endParaRPr lang="fr-FR" dirty="0"/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70E186-C975-41DC-BDC5-C808495B260E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30948715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FC20CB-6311-4A49-90E8-7A23819A5085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31760918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864209-992B-4A0B-A5DF-5079AD0450DC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42568707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EFB86E-BDB0-4B91-8028-E024C50E243E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23089862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/>
              <a:t>Modifiez le style des sous-titres du masque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E90966-81FF-46DA-A8A3-670C1511CB23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9636285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73DA6C-7602-4444-BF45-F2626507B0F3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35336193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2D40CC-36F9-4141-9EA6-F711BA1D0C95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40001495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301D16-8949-4057-B4E4-A7D183F72A7C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0073125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F3F65F-88AD-42FE-8793-BDE89709D0CA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36297564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BF7001-8421-42CC-B7E9-1D7BE88B9E93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63184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4649A2-68F0-47C7-B982-109171D3A106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23753640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6B5E81-7AA3-44D6-A21D-4336A0703CAE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23612585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Cliquez pour modifier le style du titre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dirty="0"/>
              <a:t>Cliquez pour modifier les styles du texte du masque</a:t>
            </a:r>
          </a:p>
          <a:p>
            <a:pPr lvl="1"/>
            <a:r>
              <a:rPr lang="fr-FR" altLang="fr-FR" dirty="0"/>
              <a:t>Deuxième niveau</a:t>
            </a:r>
          </a:p>
          <a:p>
            <a:pPr lvl="2"/>
            <a:r>
              <a:rPr lang="fr-FR" altLang="fr-FR" dirty="0"/>
              <a:t>Troisième niveau</a:t>
            </a:r>
          </a:p>
          <a:p>
            <a:pPr lvl="3"/>
            <a:r>
              <a:rPr lang="fr-FR" altLang="fr-FR" dirty="0"/>
              <a:t>Quatrième niveau</a:t>
            </a:r>
          </a:p>
          <a:p>
            <a:pPr lvl="4"/>
            <a:r>
              <a:rPr lang="fr-FR" altLang="fr-FR" dirty="0"/>
              <a:t>Cinquième niveau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79388" y="6453188"/>
            <a:ext cx="3455987" cy="27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800" b="1"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r>
              <a:rPr lang="fr-FR" dirty="0"/>
              <a:t>Pack PE v 3.0 - juin 2010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48038" y="56610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0EBD4EDB-DD2A-44CC-ACA3-2020C8A2F13E}" type="slidenum">
              <a:rPr lang="fr-FR"/>
              <a:pPr>
                <a:defRPr/>
              </a:pPr>
              <a:t>‹#›</a:t>
            </a:fld>
            <a:endParaRPr lang="fr-FR"/>
          </a:p>
        </p:txBody>
      </p:sp>
      <p:sp>
        <p:nvSpPr>
          <p:cNvPr id="1031" name="Text Box 7"/>
          <p:cNvSpPr txBox="1">
            <a:spLocks noChangeArrowheads="1"/>
          </p:cNvSpPr>
          <p:nvPr userDrawn="1"/>
        </p:nvSpPr>
        <p:spPr bwMode="auto">
          <a:xfrm>
            <a:off x="3995738" y="6453188"/>
            <a:ext cx="2376487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fr-FR" sz="800" b="1" dirty="0">
                <a:solidFill>
                  <a:schemeClr val="accent2"/>
                </a:solidFill>
              </a:rPr>
              <a:t>All</a:t>
            </a:r>
            <a:r>
              <a:rPr lang="fr-FR" sz="800" b="1" baseline="0" dirty="0">
                <a:solidFill>
                  <a:schemeClr val="accent2"/>
                </a:solidFill>
              </a:rPr>
              <a:t> </a:t>
            </a:r>
            <a:r>
              <a:rPr lang="fr-FR" sz="800" b="1" baseline="0" dirty="0" err="1">
                <a:solidFill>
                  <a:schemeClr val="accent2"/>
                </a:solidFill>
              </a:rPr>
              <a:t>rights</a:t>
            </a:r>
            <a:r>
              <a:rPr lang="fr-FR" sz="800" b="1" baseline="0" dirty="0">
                <a:solidFill>
                  <a:schemeClr val="accent2"/>
                </a:solidFill>
              </a:rPr>
              <a:t> </a:t>
            </a:r>
            <a:r>
              <a:rPr lang="fr-FR" sz="800" b="1" baseline="0" dirty="0" err="1">
                <a:solidFill>
                  <a:schemeClr val="accent2"/>
                </a:solidFill>
              </a:rPr>
              <a:t>reserved</a:t>
            </a:r>
            <a:r>
              <a:rPr lang="fr-FR" sz="800" b="1" dirty="0">
                <a:solidFill>
                  <a:schemeClr val="accent2"/>
                </a:solidFill>
              </a:rPr>
              <a:t> - CNCC 2021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5" r:id="rId1"/>
  </p:sldLayoutIdLst>
  <p:hf sldNum="0"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Cliquez pour modifier le style du titre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Cliquez pour modifier les styles du texte du masque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1B7CFE00-0D52-49DB-9E7C-B63EC7198A93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4" r:id="rId1"/>
    <p:sldLayoutId id="2147483805" r:id="rId2"/>
    <p:sldLayoutId id="2147483806" r:id="rId3"/>
    <p:sldLayoutId id="2147483807" r:id="rId4"/>
    <p:sldLayoutId id="2147483808" r:id="rId5"/>
    <p:sldLayoutId id="2147483809" r:id="rId6"/>
    <p:sldLayoutId id="2147483810" r:id="rId7"/>
    <p:sldLayoutId id="2147483811" r:id="rId8"/>
    <p:sldLayoutId id="2147483812" r:id="rId9"/>
    <p:sldLayoutId id="2147483813" r:id="rId10"/>
    <p:sldLayoutId id="214748381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Espace réservé de la date 5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800" dirty="0">
                <a:solidFill>
                  <a:schemeClr val="accent2"/>
                </a:solidFill>
              </a:rPr>
              <a:t>Pack </a:t>
            </a:r>
            <a:r>
              <a:rPr lang="fr-FR" altLang="fr-FR" sz="800" dirty="0" err="1">
                <a:solidFill>
                  <a:schemeClr val="accent2"/>
                </a:solidFill>
              </a:rPr>
              <a:t>SMEs</a:t>
            </a:r>
            <a:r>
              <a:rPr lang="fr-FR" altLang="fr-FR" sz="800" dirty="0">
                <a:solidFill>
                  <a:schemeClr val="accent2"/>
                </a:solidFill>
              </a:rPr>
              <a:t> ISA - 2021</a:t>
            </a: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>
          <a:xfrm>
            <a:off x="452438" y="111125"/>
            <a:ext cx="8229600" cy="541338"/>
          </a:xfrm>
        </p:spPr>
        <p:txBody>
          <a:bodyPr/>
          <a:lstStyle/>
          <a:p>
            <a:pPr eaLnBrk="1" hangingPunct="1"/>
            <a:r>
              <a:rPr lang="fr-FR" altLang="fr-FR" sz="1400" b="1" dirty="0">
                <a:solidFill>
                  <a:schemeClr val="accent2"/>
                </a:solidFill>
              </a:rPr>
              <a:t>Pack </a:t>
            </a:r>
            <a:r>
              <a:rPr lang="fr-FR" altLang="fr-FR" sz="1400" b="1" dirty="0" err="1">
                <a:solidFill>
                  <a:schemeClr val="accent2"/>
                </a:solidFill>
              </a:rPr>
              <a:t>SMEs</a:t>
            </a:r>
            <a:r>
              <a:rPr lang="fr-FR" altLang="fr-FR" sz="1400" b="1" dirty="0">
                <a:solidFill>
                  <a:schemeClr val="accent2"/>
                </a:solidFill>
              </a:rPr>
              <a:t> ISA</a:t>
            </a:r>
            <a:br>
              <a:rPr lang="fr-FR" altLang="fr-FR" sz="1400" b="1" dirty="0">
                <a:solidFill>
                  <a:schemeClr val="accent2"/>
                </a:solidFill>
              </a:rPr>
            </a:br>
            <a:r>
              <a:rPr lang="sr-Latn-BA" altLang="fr-FR" sz="1400" b="1" dirty="0" smtClean="0">
                <a:solidFill>
                  <a:schemeClr val="accent2"/>
                </a:solidFill>
              </a:rPr>
              <a:t>Praćenje ažuriranja</a:t>
            </a:r>
            <a:endParaRPr lang="fr-FR" altLang="fr-FR" sz="1400" b="1" dirty="0">
              <a:solidFill>
                <a:schemeClr val="accent2"/>
              </a:solidFill>
            </a:endParaRPr>
          </a:p>
        </p:txBody>
      </p:sp>
      <p:graphicFrame>
        <p:nvGraphicFramePr>
          <p:cNvPr id="8195" name="Group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xmlns="" val="2159376897"/>
              </p:ext>
            </p:extLst>
          </p:nvPr>
        </p:nvGraphicFramePr>
        <p:xfrm>
          <a:off x="452438" y="817563"/>
          <a:ext cx="7680325" cy="5537406"/>
        </p:xfrm>
        <a:graphic>
          <a:graphicData uri="http://schemas.openxmlformats.org/drawingml/2006/table">
            <a:tbl>
              <a:tblPr/>
              <a:tblGrid>
                <a:gridCol w="8494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716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63228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62693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503994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BA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Verzija</a:t>
                      </a:r>
                      <a:endParaRPr kumimoji="0" lang="fr-FR" sz="9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Pack </a:t>
                      </a:r>
                      <a:r>
                        <a:rPr kumimoji="0" lang="fr-FR" sz="9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SMEs</a:t>
                      </a:r>
                      <a:r>
                        <a:rPr kumimoji="0" lang="fr-FR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 ISA</a:t>
                      </a:r>
                    </a:p>
                  </a:txBody>
                  <a:tcPr marL="65319" marR="65319" marT="32634" marB="32634" horzOverflow="overflow">
                    <a:lnL w="28575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BA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Dokument ažuriran</a:t>
                      </a:r>
                      <a:endParaRPr kumimoji="0" lang="fr-FR" sz="9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marL="65319" marR="65319" marT="32634" marB="32634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BA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Priroda ažuriranja</a:t>
                      </a:r>
                      <a:endParaRPr kumimoji="0" lang="fr-FR" sz="9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marL="65319" marR="65319" marT="32634" marB="32634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6679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5319" marR="65319" marT="32634" marB="32634" horzOverflow="overflow">
                    <a:lnL w="28575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Ref</a:t>
                      </a:r>
                      <a:r>
                        <a:rPr kumimoji="0" lang="fr-FR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.</a:t>
                      </a:r>
                    </a:p>
                  </a:txBody>
                  <a:tcPr marL="65319" marR="65319" marT="32634" marB="32634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BA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Naziv</a:t>
                      </a:r>
                      <a:endParaRPr kumimoji="0" lang="fr-FR" sz="8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marL="65319" marR="65319" marT="32634" marB="32634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5319" marR="65319" marT="32634" marB="32634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96679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</a:rPr>
                        <a:t>2014</a:t>
                      </a:r>
                    </a:p>
                  </a:txBody>
                  <a:tcPr marL="65319" marR="65319" marT="32634" marB="32634" horzOverflow="overflow">
                    <a:lnL w="28575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5319" marR="65319" marT="32634" marB="32634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  <a:r>
                        <a:rPr kumimoji="0" lang="fr-FR" sz="800" b="0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st</a:t>
                      </a:r>
                      <a:r>
                        <a:rPr kumimoji="0" lang="fr-F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sr-Latn-BA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verzija </a:t>
                      </a:r>
                      <a:r>
                        <a:rPr kumimoji="0" lang="fr-F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Pack </a:t>
                      </a:r>
                      <a:r>
                        <a:rPr kumimoji="0" lang="fr-FR" sz="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SMEs</a:t>
                      </a:r>
                      <a:r>
                        <a:rPr kumimoji="0" lang="fr-F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ISA</a:t>
                      </a:r>
                    </a:p>
                  </a:txBody>
                  <a:tcPr marL="65319" marR="65319" marT="32634" marB="32634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N/A</a:t>
                      </a:r>
                    </a:p>
                  </a:txBody>
                  <a:tcPr marL="65319" marR="65319" marT="32634" marB="32634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96679">
                <a:tc rowSpan="12"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</a:rPr>
                        <a:t>2018</a:t>
                      </a:r>
                    </a:p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Arial" charset="0"/>
                      </a:endParaRPr>
                    </a:p>
                  </a:txBody>
                  <a:tcPr marL="65319" marR="65319" marT="32634" marB="32634" horzOverflow="overflow">
                    <a:lnL w="28575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BA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Obavještenja</a:t>
                      </a:r>
                      <a:endParaRPr kumimoji="0" lang="fr-F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5319" marR="65319" marT="32634" marB="32634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BA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Uputstvo za upotrebu</a:t>
                      </a:r>
                      <a:endParaRPr kumimoji="0" lang="fr-F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5319" marR="65319" marT="32634" marB="32634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vi-VN" sz="800" dirty="0" smtClean="0"/>
                        <a:t>Ažuriranje uputstava: poboljšanja doneta novom verzijom 2.0 i modifikacije koje su rezultat poboljšanja postojećih alata ili dodavanja novih alata</a:t>
                      </a:r>
                      <a:endParaRPr kumimoji="0" lang="fr-F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5319" marR="65319" marT="32634" marB="32634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96679">
                <a:tc vMerge="1"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Arial" charset="0"/>
                      </a:endParaRPr>
                    </a:p>
                  </a:txBody>
                  <a:tcPr marL="65319" marR="65319" marT="32634" marB="32634" horzOverflow="overflow">
                    <a:lnL w="28575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5319" marR="65319" marT="32634" marB="32634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800" dirty="0" err="1" smtClean="0"/>
                        <a:t>Princip</a:t>
                      </a:r>
                      <a:r>
                        <a:rPr lang="en-US" sz="800" dirty="0" smtClean="0"/>
                        <a:t> </a:t>
                      </a:r>
                      <a:r>
                        <a:rPr lang="en-US" sz="800" dirty="0" err="1" smtClean="0"/>
                        <a:t>indeksiranja</a:t>
                      </a:r>
                      <a:r>
                        <a:rPr lang="en-US" sz="800" dirty="0" smtClean="0"/>
                        <a:t> </a:t>
                      </a:r>
                      <a:r>
                        <a:rPr lang="en-US" sz="800" dirty="0" err="1" smtClean="0"/>
                        <a:t>dokumenata</a:t>
                      </a:r>
                      <a:endParaRPr kumimoji="0" lang="fr-F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5319" marR="65319" marT="32634" marB="32634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BA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Novi vodič objašnjava kako su dokumenti </a:t>
                      </a:r>
                      <a:r>
                        <a:rPr kumimoji="0" lang="fr-F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sr-Latn-BA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indeksirani u</a:t>
                      </a:r>
                      <a:r>
                        <a:rPr kumimoji="0" lang="fr-F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Pack</a:t>
                      </a:r>
                      <a:r>
                        <a:rPr kumimoji="0" lang="sr-Latn-BA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-u</a:t>
                      </a:r>
                      <a:endParaRPr kumimoji="0" lang="fr-F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5319" marR="65319" marT="32634" marB="32634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96679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marR="0" lvl="0" indent="0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5319" marR="65319" marT="32634" marB="32634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BA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Praćenje aažuriranja</a:t>
                      </a:r>
                      <a:endParaRPr kumimoji="0" lang="fr-F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5319" marR="65319" marT="32634" marB="32634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sr-Latn-BA" sz="800" dirty="0" smtClean="0"/>
                        <a:t>Ovaj </a:t>
                      </a:r>
                      <a:r>
                        <a:rPr lang="en-US" sz="800" dirty="0" err="1" smtClean="0"/>
                        <a:t>dokument</a:t>
                      </a:r>
                      <a:r>
                        <a:rPr lang="sr-Latn-BA" sz="800" dirty="0" smtClean="0"/>
                        <a:t> dodat </a:t>
                      </a:r>
                      <a:r>
                        <a:rPr lang="en-US" sz="800" dirty="0" smtClean="0"/>
                        <a:t> </a:t>
                      </a:r>
                      <a:r>
                        <a:rPr lang="sr-Latn-BA" sz="800" dirty="0" smtClean="0"/>
                        <a:t>Pack-u</a:t>
                      </a:r>
                      <a:endParaRPr kumimoji="0" lang="fr-F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5319" marR="65319" marT="32634" marB="32634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6679">
                <a:tc vMerge="1"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Arial" charset="0"/>
                      </a:endParaRPr>
                    </a:p>
                  </a:txBody>
                  <a:tcPr marL="65319" marR="65319" marT="32634" marB="32634" horzOverflow="overflow">
                    <a:lnL w="28575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B1.1</a:t>
                      </a:r>
                    </a:p>
                  </a:txBody>
                  <a:tcPr marL="65319" marR="65319" marT="32634" marB="32634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BA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Prijedlog usluga revizije</a:t>
                      </a:r>
                      <a:endParaRPr kumimoji="0" lang="fr-F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5319" marR="65319" marT="32634" marB="32634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sr-Latn-BA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Formalni amandmani</a:t>
                      </a:r>
                      <a:endParaRPr kumimoji="0" lang="fr-F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5319" marR="65319" marT="32634" marB="32634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6679">
                <a:tc vMerge="1"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Arial" charset="0"/>
                      </a:endParaRPr>
                    </a:p>
                  </a:txBody>
                  <a:tcPr marL="65319" marR="65319" marT="32634" marB="32634" horzOverflow="overflow">
                    <a:lnL w="28575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B1.2</a:t>
                      </a:r>
                    </a:p>
                  </a:txBody>
                  <a:tcPr marL="65319" marR="65319" marT="32634" marB="32634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BA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Pismo prethodnom revizoru</a:t>
                      </a:r>
                      <a:endParaRPr kumimoji="0" lang="fr-F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5319" marR="65319" marT="32634" marB="32634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pl-PL" sz="800" dirty="0" smtClean="0"/>
                        <a:t>Izmjena referenci u</a:t>
                      </a:r>
                      <a:r>
                        <a:rPr lang="pl-PL" sz="800" baseline="0" dirty="0" smtClean="0"/>
                        <a:t> skladu sa</a:t>
                      </a:r>
                      <a:r>
                        <a:rPr lang="pl-PL" sz="800" dirty="0" smtClean="0"/>
                        <a:t> IESBA</a:t>
                      </a:r>
                      <a:r>
                        <a:rPr lang="pl-PL" sz="800" baseline="0" dirty="0" smtClean="0"/>
                        <a:t> Etičkim kodeksom</a:t>
                      </a:r>
                      <a:endParaRPr kumimoji="0" lang="fr-F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5319" marR="65319" marT="32634" marB="32634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6679">
                <a:tc vMerge="1"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Arial" charset="0"/>
                      </a:endParaRPr>
                    </a:p>
                  </a:txBody>
                  <a:tcPr marL="65319" marR="65319" marT="32634" marB="32634" horzOverflow="overflow">
                    <a:lnL w="28575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B1.3.1</a:t>
                      </a:r>
                    </a:p>
                  </a:txBody>
                  <a:tcPr marL="65319" marR="65319" marT="32634" marB="32634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BA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Pismo o angažovanju na reviziji</a:t>
                      </a:r>
                      <a:endParaRPr kumimoji="0" lang="fr-F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(</a:t>
                      </a:r>
                      <a:r>
                        <a:rPr kumimoji="0" lang="fr-F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</a:t>
                      </a:r>
                      <a:r>
                        <a:rPr kumimoji="0" lang="sr-Latn-BA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rancuska verzija</a:t>
                      </a:r>
                      <a:r>
                        <a:rPr kumimoji="0" lang="fr-F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)</a:t>
                      </a:r>
                      <a:endParaRPr kumimoji="0" lang="fr-F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5319" marR="65319" marT="32634" marB="32634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800" dirty="0" err="1" smtClean="0"/>
                        <a:t>Ažurira</a:t>
                      </a:r>
                      <a:r>
                        <a:rPr lang="sr-Latn-BA" sz="800" dirty="0" smtClean="0"/>
                        <a:t>nje</a:t>
                      </a:r>
                      <a:r>
                        <a:rPr lang="sr-Latn-BA" sz="800" baseline="0" dirty="0" smtClean="0"/>
                        <a:t> radi usklađivanja </a:t>
                      </a:r>
                      <a:r>
                        <a:rPr lang="en-US" sz="800" dirty="0" err="1" smtClean="0"/>
                        <a:t>sa</a:t>
                      </a:r>
                      <a:r>
                        <a:rPr lang="en-US" sz="800" dirty="0" smtClean="0"/>
                        <a:t> ISA 210 </a:t>
                      </a:r>
                      <a:r>
                        <a:rPr lang="en-US" sz="800" dirty="0" err="1" smtClean="0"/>
                        <a:t>verzija</a:t>
                      </a:r>
                      <a:r>
                        <a:rPr lang="en-US" sz="800" dirty="0" smtClean="0"/>
                        <a:t> 2016 </a:t>
                      </a:r>
                      <a:r>
                        <a:rPr lang="en-US" sz="800" dirty="0" err="1" smtClean="0"/>
                        <a:t>Dodatak</a:t>
                      </a:r>
                      <a:r>
                        <a:rPr lang="en-US" sz="800" dirty="0" smtClean="0"/>
                        <a:t> 1</a:t>
                      </a:r>
                      <a:endParaRPr kumimoji="0" lang="fr-F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5319" marR="65319" marT="32634" marB="32634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96679">
                <a:tc vMerge="1"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Arial" charset="0"/>
                      </a:endParaRPr>
                    </a:p>
                  </a:txBody>
                  <a:tcPr marL="65319" marR="65319" marT="32634" marB="32634" horzOverflow="overflow">
                    <a:lnL w="28575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B1.3.2</a:t>
                      </a:r>
                    </a:p>
                  </a:txBody>
                  <a:tcPr marL="65319" marR="65319" marT="32634" marB="32634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BA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Pismo o angažovanju na reviziji</a:t>
                      </a:r>
                      <a:endParaRPr kumimoji="0" lang="fr-FR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(</a:t>
                      </a:r>
                      <a:r>
                        <a:rPr kumimoji="0" lang="sr-Latn-BA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Engleska </a:t>
                      </a:r>
                      <a:r>
                        <a:rPr kumimoji="0" lang="sr-Latn-BA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verzija</a:t>
                      </a:r>
                      <a:r>
                        <a:rPr kumimoji="0" lang="fr-F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)</a:t>
                      </a:r>
                      <a:endParaRPr kumimoji="0" lang="fr-F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5319" marR="65319" marT="32634" marB="32634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800" dirty="0" err="1" smtClean="0"/>
                        <a:t>Ažurira</a:t>
                      </a:r>
                      <a:r>
                        <a:rPr lang="sr-Latn-BA" sz="800" dirty="0" smtClean="0"/>
                        <a:t>nje</a:t>
                      </a:r>
                      <a:r>
                        <a:rPr lang="sr-Latn-BA" sz="800" baseline="0" dirty="0" smtClean="0"/>
                        <a:t> radi usklađivanja </a:t>
                      </a:r>
                      <a:r>
                        <a:rPr lang="en-US" sz="800" dirty="0" err="1" smtClean="0"/>
                        <a:t>sa</a:t>
                      </a:r>
                      <a:r>
                        <a:rPr lang="en-US" sz="800" dirty="0" smtClean="0"/>
                        <a:t> ISA 210 </a:t>
                      </a:r>
                      <a:r>
                        <a:rPr lang="en-US" sz="800" dirty="0" err="1" smtClean="0"/>
                        <a:t>verzija</a:t>
                      </a:r>
                      <a:r>
                        <a:rPr lang="en-US" sz="800" dirty="0" smtClean="0"/>
                        <a:t> 2016 </a:t>
                      </a:r>
                      <a:r>
                        <a:rPr lang="en-US" sz="800" dirty="0" err="1" smtClean="0"/>
                        <a:t>Dodatak</a:t>
                      </a:r>
                      <a:r>
                        <a:rPr lang="en-US" sz="800" dirty="0" smtClean="0"/>
                        <a:t> 1</a:t>
                      </a:r>
                      <a:endParaRPr kumimoji="0" lang="fr-FR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5319" marR="65319" marT="32634" marB="32634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296679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A2.1</a:t>
                      </a:r>
                    </a:p>
                  </a:txBody>
                  <a:tcPr marL="65319" marR="65319" marT="32634" marB="32634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BA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Preliminarne analitičke procedure</a:t>
                      </a:r>
                      <a:endParaRPr kumimoji="0" lang="fr-F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5319" marR="65319" marT="32634" marB="32634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800" dirty="0" err="1" smtClean="0"/>
                        <a:t>Dodavanje</a:t>
                      </a:r>
                      <a:r>
                        <a:rPr lang="en-US" sz="800" dirty="0" smtClean="0"/>
                        <a:t> </a:t>
                      </a:r>
                      <a:r>
                        <a:rPr lang="en-US" sz="800" dirty="0" err="1" smtClean="0"/>
                        <a:t>nove</a:t>
                      </a:r>
                      <a:r>
                        <a:rPr lang="en-US" sz="800" dirty="0" smtClean="0"/>
                        <a:t> </a:t>
                      </a:r>
                      <a:r>
                        <a:rPr lang="en-US" sz="800" dirty="0" err="1" smtClean="0"/>
                        <a:t>kartice</a:t>
                      </a:r>
                      <a:r>
                        <a:rPr lang="en-US" sz="800" dirty="0" smtClean="0"/>
                        <a:t> u E</a:t>
                      </a:r>
                      <a:r>
                        <a:rPr lang="sr-Latn-BA" sz="800" dirty="0" smtClean="0"/>
                        <a:t>xc</a:t>
                      </a:r>
                      <a:r>
                        <a:rPr lang="en-US" sz="800" dirty="0" smtClean="0"/>
                        <a:t>el-u « </a:t>
                      </a:r>
                      <a:r>
                        <a:rPr lang="sr-Latn-BA" sz="800" dirty="0" smtClean="0"/>
                        <a:t>Management ratios</a:t>
                      </a:r>
                      <a:r>
                        <a:rPr lang="en-US" sz="800" dirty="0" smtClean="0"/>
                        <a:t> » </a:t>
                      </a:r>
                      <a:r>
                        <a:rPr lang="en-US" sz="800" dirty="0" err="1" smtClean="0"/>
                        <a:t>i</a:t>
                      </a:r>
                      <a:r>
                        <a:rPr lang="en-US" sz="800" dirty="0" smtClean="0"/>
                        <a:t> </a:t>
                      </a:r>
                      <a:r>
                        <a:rPr lang="en-US" sz="800" dirty="0" err="1" smtClean="0"/>
                        <a:t>promjena</a:t>
                      </a:r>
                      <a:r>
                        <a:rPr lang="en-US" sz="800" dirty="0" smtClean="0"/>
                        <a:t> </a:t>
                      </a:r>
                      <a:r>
                        <a:rPr lang="en-US" sz="800" dirty="0" err="1" smtClean="0"/>
                        <a:t>naziva</a:t>
                      </a:r>
                      <a:r>
                        <a:rPr lang="en-US" sz="800" dirty="0" smtClean="0"/>
                        <a:t> </a:t>
                      </a:r>
                      <a:r>
                        <a:rPr lang="en-US" sz="800" dirty="0" err="1" smtClean="0"/>
                        <a:t>datoteke</a:t>
                      </a:r>
                      <a:r>
                        <a:rPr lang="en-US" sz="800" dirty="0" smtClean="0"/>
                        <a:t> (</a:t>
                      </a:r>
                      <a:r>
                        <a:rPr lang="en-US" sz="800" dirty="0" err="1" smtClean="0"/>
                        <a:t>prethodno</a:t>
                      </a:r>
                      <a:r>
                        <a:rPr lang="en-US" sz="800" dirty="0" smtClean="0"/>
                        <a:t> « </a:t>
                      </a:r>
                      <a:r>
                        <a:rPr lang="en-US" sz="800" dirty="0" err="1" smtClean="0"/>
                        <a:t>Preliminarni</a:t>
                      </a:r>
                      <a:r>
                        <a:rPr lang="en-US" sz="800" dirty="0" smtClean="0"/>
                        <a:t> </a:t>
                      </a:r>
                      <a:r>
                        <a:rPr lang="en-US" sz="800" dirty="0" err="1" smtClean="0"/>
                        <a:t>analitički</a:t>
                      </a:r>
                      <a:r>
                        <a:rPr lang="en-US" sz="800" dirty="0" smtClean="0"/>
                        <a:t> </a:t>
                      </a:r>
                      <a:r>
                        <a:rPr lang="en-US" sz="800" dirty="0" err="1" smtClean="0"/>
                        <a:t>pregled</a:t>
                      </a:r>
                      <a:r>
                        <a:rPr lang="en-US" sz="800" dirty="0" smtClean="0"/>
                        <a:t> »)</a:t>
                      </a:r>
                      <a:endParaRPr kumimoji="0" lang="fr-F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5319" marR="65319" marT="32634" marB="32634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296679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A2.2</a:t>
                      </a:r>
                    </a:p>
                  </a:txBody>
                  <a:tcPr marL="65319" marR="65319" marT="32634" marB="32634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Opšta</a:t>
                      </a:r>
                      <a:r>
                        <a:rPr kumimoji="0" lang="fr-F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fr-FR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strategija</a:t>
                      </a:r>
                      <a:r>
                        <a:rPr kumimoji="0" lang="fr-F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fr-FR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revizije</a:t>
                      </a:r>
                      <a:r>
                        <a:rPr kumimoji="0" lang="fr-F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i Plan </a:t>
                      </a:r>
                      <a:r>
                        <a:rPr kumimoji="0" lang="fr-FR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revizije</a:t>
                      </a:r>
                      <a:endParaRPr kumimoji="0" lang="fr-F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5319" marR="65319" marT="32634" marB="32634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sr-Latn-BA" sz="800" dirty="0" smtClean="0"/>
                        <a:t>A</a:t>
                      </a:r>
                      <a:r>
                        <a:rPr lang="en-US" sz="800" dirty="0" err="1" smtClean="0"/>
                        <a:t>žuriranja</a:t>
                      </a:r>
                      <a:r>
                        <a:rPr lang="en-US" sz="800" dirty="0" smtClean="0"/>
                        <a:t> </a:t>
                      </a:r>
                      <a:r>
                        <a:rPr lang="en-US" sz="800" dirty="0" err="1" smtClean="0"/>
                        <a:t>koja</a:t>
                      </a:r>
                      <a:r>
                        <a:rPr lang="en-US" sz="800" dirty="0" smtClean="0"/>
                        <a:t> </a:t>
                      </a:r>
                      <a:r>
                        <a:rPr lang="en-US" sz="800" dirty="0" err="1" smtClean="0"/>
                        <a:t>uzimaju</a:t>
                      </a:r>
                      <a:r>
                        <a:rPr lang="en-US" sz="800" dirty="0" smtClean="0"/>
                        <a:t> u </a:t>
                      </a:r>
                      <a:r>
                        <a:rPr lang="en-US" sz="800" dirty="0" err="1" smtClean="0"/>
                        <a:t>obzir</a:t>
                      </a:r>
                      <a:r>
                        <a:rPr lang="en-US" sz="800" dirty="0" smtClean="0"/>
                        <a:t> prom</a:t>
                      </a:r>
                      <a:r>
                        <a:rPr lang="sr-Latn-BA" sz="800" dirty="0" smtClean="0"/>
                        <a:t>j</a:t>
                      </a:r>
                      <a:r>
                        <a:rPr lang="en-US" sz="800" dirty="0" err="1" smtClean="0"/>
                        <a:t>ene</a:t>
                      </a:r>
                      <a:r>
                        <a:rPr lang="en-US" sz="800" dirty="0" smtClean="0"/>
                        <a:t> ISA (ISA 210 / 220 / 240 / 250 / 300 / 330 / 315 / 540 / 550 / 570 / 580 </a:t>
                      </a:r>
                      <a:endParaRPr lang="sr-Latn-BA" sz="800" dirty="0" smtClean="0"/>
                    </a:p>
                    <a:p>
                      <a:pPr marL="0" marR="0" lvl="0" indent="0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800" dirty="0" err="1" smtClean="0"/>
                        <a:t>Doda</a:t>
                      </a:r>
                      <a:r>
                        <a:rPr lang="sr-Latn-BA" sz="800" dirty="0" smtClean="0"/>
                        <a:t>tak </a:t>
                      </a:r>
                      <a:r>
                        <a:rPr lang="en-US" sz="800" dirty="0" err="1" smtClean="0"/>
                        <a:t>kao</a:t>
                      </a:r>
                      <a:r>
                        <a:rPr lang="en-US" sz="800" dirty="0" smtClean="0"/>
                        <a:t> </a:t>
                      </a:r>
                      <a:r>
                        <a:rPr lang="sr-Latn-BA" sz="800" dirty="0" smtClean="0"/>
                        <a:t>prilog</a:t>
                      </a:r>
                      <a:r>
                        <a:rPr lang="en-US" sz="800" dirty="0" smtClean="0"/>
                        <a:t> </a:t>
                      </a:r>
                      <a:r>
                        <a:rPr lang="en-US" sz="800" dirty="0" err="1" smtClean="0"/>
                        <a:t>novom</a:t>
                      </a:r>
                      <a:r>
                        <a:rPr lang="en-US" sz="800" dirty="0" smtClean="0"/>
                        <a:t> </a:t>
                      </a:r>
                      <a:r>
                        <a:rPr lang="en-US" sz="800" dirty="0" err="1" smtClean="0"/>
                        <a:t>upitniku</a:t>
                      </a:r>
                      <a:r>
                        <a:rPr lang="en-US" sz="800" dirty="0" smtClean="0"/>
                        <a:t> </a:t>
                      </a:r>
                      <a:r>
                        <a:rPr lang="en-US" sz="800" dirty="0" err="1" smtClean="0"/>
                        <a:t>za</a:t>
                      </a:r>
                      <a:r>
                        <a:rPr lang="en-US" sz="800" dirty="0" smtClean="0"/>
                        <a:t> </a:t>
                      </a:r>
                      <a:r>
                        <a:rPr lang="en-US" sz="800" dirty="0" err="1" smtClean="0"/>
                        <a:t>sticanje</a:t>
                      </a:r>
                      <a:r>
                        <a:rPr lang="en-US" sz="800" dirty="0" smtClean="0"/>
                        <a:t> </a:t>
                      </a:r>
                      <a:r>
                        <a:rPr lang="en-US" sz="800" dirty="0" err="1" smtClean="0"/>
                        <a:t>razum</a:t>
                      </a:r>
                      <a:r>
                        <a:rPr lang="sr-Latn-BA" sz="800" dirty="0" smtClean="0"/>
                        <a:t>ij</a:t>
                      </a:r>
                      <a:r>
                        <a:rPr lang="en-US" sz="800" dirty="0" err="1" smtClean="0"/>
                        <a:t>evanja</a:t>
                      </a:r>
                      <a:r>
                        <a:rPr lang="en-US" sz="800" dirty="0" smtClean="0"/>
                        <a:t> </a:t>
                      </a:r>
                      <a:r>
                        <a:rPr lang="en-US" sz="800" dirty="0" err="1" smtClean="0"/>
                        <a:t>okruženja</a:t>
                      </a:r>
                      <a:r>
                        <a:rPr lang="en-US" sz="800" dirty="0" smtClean="0"/>
                        <a:t> </a:t>
                      </a:r>
                      <a:r>
                        <a:rPr lang="en-US" sz="800" dirty="0" err="1" smtClean="0"/>
                        <a:t>informacionih</a:t>
                      </a:r>
                      <a:r>
                        <a:rPr lang="en-US" sz="800" dirty="0" smtClean="0"/>
                        <a:t> </a:t>
                      </a:r>
                      <a:r>
                        <a:rPr lang="en-US" sz="800" dirty="0" err="1" smtClean="0"/>
                        <a:t>tehnologija</a:t>
                      </a:r>
                      <a:endParaRPr kumimoji="0" lang="fr-F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5319" marR="65319" marT="32634" marB="32634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296679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A2.3</a:t>
                      </a:r>
                    </a:p>
                  </a:txBody>
                  <a:tcPr marL="65319" marR="65319" marT="32634" marB="32634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vi-V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Materijalnost u planiranju i sprovođenju revizije</a:t>
                      </a:r>
                      <a:endParaRPr kumimoji="0" lang="fr-F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5319" marR="65319" marT="32634" marB="32634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800" dirty="0" err="1" smtClean="0"/>
                        <a:t>Ažurira</a:t>
                      </a:r>
                      <a:r>
                        <a:rPr lang="sr-Latn-BA" sz="800" dirty="0" smtClean="0"/>
                        <a:t>nje</a:t>
                      </a:r>
                      <a:r>
                        <a:rPr lang="sr-Latn-BA" sz="800" baseline="0" dirty="0" smtClean="0"/>
                        <a:t> radi usklađivanja </a:t>
                      </a:r>
                      <a:r>
                        <a:rPr lang="en-US" sz="800" dirty="0" err="1" smtClean="0"/>
                        <a:t>sa</a:t>
                      </a:r>
                      <a:r>
                        <a:rPr lang="sr-Latn-BA" sz="800" dirty="0" smtClean="0"/>
                        <a:t> izmjenama </a:t>
                      </a:r>
                      <a:r>
                        <a:rPr kumimoji="0" lang="fr-F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ISA </a:t>
                      </a:r>
                      <a:r>
                        <a:rPr kumimoji="0" lang="fr-F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320 </a:t>
                      </a:r>
                    </a:p>
                  </a:txBody>
                  <a:tcPr marL="65319" marR="65319" marT="32634" marB="32634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296679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A2.4</a:t>
                      </a:r>
                    </a:p>
                  </a:txBody>
                  <a:tcPr marL="65319" marR="65319" marT="32634" marB="32634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BA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Matrica analize rizika</a:t>
                      </a:r>
                      <a:endParaRPr kumimoji="0" lang="fr-F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5319" marR="65319" marT="32634" marB="32634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lang="vi-VN" sz="800" dirty="0" smtClean="0"/>
                        <a:t>Ažuriranje radi usklađivanja sa izmjenama ISA 315: </a:t>
                      </a:r>
                      <a:endParaRPr lang="sr-Latn-BA" sz="800" dirty="0" smtClean="0"/>
                    </a:p>
                    <a:p>
                      <a:pPr marL="0" marR="0" lvl="0" indent="0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lang="vi-VN" sz="800" dirty="0" smtClean="0"/>
                        <a:t>Modifikacija opšte prezentacije matrice: prethodne tvrdnje koje se odnose na prezentaciju finansijskih izveštaja i obelodanjivanja su izbrisane i ponovo unete u tvrdnje o transakcijama i bilansima (uporedi MSR 315 § A.129) </a:t>
                      </a:r>
                      <a:endParaRPr lang="sr-Latn-BA" sz="800" dirty="0" smtClean="0"/>
                    </a:p>
                    <a:p>
                      <a:pPr marL="0" marR="0" lvl="0" indent="0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lang="vi-VN" sz="800" dirty="0" smtClean="0"/>
                        <a:t>Modifikacija ilustracija za inherentne rizike, interne kontrole i suštinske procedure </a:t>
                      </a:r>
                      <a:endParaRPr lang="sr-Latn-BA" sz="800" dirty="0" smtClean="0"/>
                    </a:p>
                    <a:p>
                      <a:pPr marL="0" marR="0" lvl="0" indent="0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lang="vi-VN" sz="800" dirty="0" smtClean="0"/>
                        <a:t>Dopune programa rada</a:t>
                      </a:r>
                      <a:endParaRPr kumimoji="0" lang="fr-F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5319" marR="65319" marT="32634" marB="32634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296679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B2.2</a:t>
                      </a:r>
                    </a:p>
                  </a:txBody>
                  <a:tcPr marL="65319" marR="65319" marT="32634" marB="32634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BA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Testovi kontrola</a:t>
                      </a:r>
                      <a:endParaRPr kumimoji="0" lang="fr-F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5319" marR="65319" marT="32634" marB="32634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800" dirty="0" err="1" smtClean="0"/>
                        <a:t>Modifikacija</a:t>
                      </a:r>
                      <a:r>
                        <a:rPr lang="en-US" sz="800" dirty="0" smtClean="0"/>
                        <a:t> </a:t>
                      </a:r>
                      <a:r>
                        <a:rPr lang="en-US" sz="800" dirty="0" err="1" smtClean="0"/>
                        <a:t>tvrdnji</a:t>
                      </a:r>
                      <a:r>
                        <a:rPr lang="en-US" sz="800" dirty="0" smtClean="0"/>
                        <a:t> </a:t>
                      </a:r>
                      <a:r>
                        <a:rPr lang="en-US" sz="800" dirty="0" err="1" smtClean="0"/>
                        <a:t>nakon</a:t>
                      </a:r>
                      <a:r>
                        <a:rPr lang="en-US" sz="800" dirty="0" smtClean="0"/>
                        <a:t> prom</a:t>
                      </a:r>
                      <a:r>
                        <a:rPr lang="sr-Latn-BA" sz="800" dirty="0" smtClean="0"/>
                        <a:t>j</a:t>
                      </a:r>
                      <a:r>
                        <a:rPr lang="en-US" sz="800" dirty="0" err="1" smtClean="0"/>
                        <a:t>ena</a:t>
                      </a:r>
                      <a:r>
                        <a:rPr lang="en-US" sz="800" dirty="0" smtClean="0"/>
                        <a:t> MSR 315 § A.129)</a:t>
                      </a:r>
                      <a:endParaRPr kumimoji="0" lang="fr-F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5319" marR="65319" marT="32634" marB="32634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</a:tbl>
          </a:graphicData>
        </a:graphic>
      </p:graphicFrame>
      <p:sp>
        <p:nvSpPr>
          <p:cNvPr id="4130" name="AutoShape 91">
            <a:hlinkClick r:id="" action="ppaction://hlinkshowjump?jump=endshow" highlightClick="1"/>
          </p:cNvPr>
          <p:cNvSpPr>
            <a:spLocks noChangeArrowheads="1"/>
          </p:cNvSpPr>
          <p:nvPr/>
        </p:nvSpPr>
        <p:spPr bwMode="auto">
          <a:xfrm>
            <a:off x="8177213" y="6384925"/>
            <a:ext cx="201612" cy="201613"/>
          </a:xfrm>
          <a:prstGeom prst="actionButtonEnd">
            <a:avLst/>
          </a:prstGeom>
          <a:solidFill>
            <a:srgbClr val="FFFFFF"/>
          </a:solidFill>
          <a:ln w="9525">
            <a:solidFill>
              <a:srgbClr val="00008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GB" altLang="fr-FR" sz="1800"/>
          </a:p>
        </p:txBody>
      </p:sp>
      <p:sp>
        <p:nvSpPr>
          <p:cNvPr id="4131" name="Text Box 92"/>
          <p:cNvSpPr txBox="1">
            <a:spLocks noChangeArrowheads="1"/>
          </p:cNvSpPr>
          <p:nvPr/>
        </p:nvSpPr>
        <p:spPr bwMode="auto">
          <a:xfrm>
            <a:off x="8497888" y="6599238"/>
            <a:ext cx="508000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5306" tIns="32653" rIns="65306" bIns="32653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fr-FR" altLang="fr-FR" sz="800" b="1" dirty="0" err="1">
                <a:solidFill>
                  <a:schemeClr val="accent2"/>
                </a:solidFill>
              </a:rPr>
              <a:t>Next</a:t>
            </a:r>
            <a:endParaRPr lang="fr-FR" altLang="fr-FR" sz="800" b="1" dirty="0">
              <a:solidFill>
                <a:schemeClr val="accent2"/>
              </a:solidFill>
            </a:endParaRPr>
          </a:p>
        </p:txBody>
      </p:sp>
      <p:sp>
        <p:nvSpPr>
          <p:cNvPr id="4132" name="Text Box 93"/>
          <p:cNvSpPr txBox="1">
            <a:spLocks noChangeArrowheads="1"/>
          </p:cNvSpPr>
          <p:nvPr/>
        </p:nvSpPr>
        <p:spPr bwMode="auto">
          <a:xfrm>
            <a:off x="8135938" y="6599238"/>
            <a:ext cx="363537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5306" tIns="32653" rIns="65306" bIns="32653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fr-FR" altLang="fr-FR" sz="800" b="1" dirty="0">
                <a:solidFill>
                  <a:schemeClr val="accent2"/>
                </a:solidFill>
              </a:rPr>
              <a:t>End</a:t>
            </a:r>
          </a:p>
        </p:txBody>
      </p:sp>
      <p:sp>
        <p:nvSpPr>
          <p:cNvPr id="4133" name="Text Box 94"/>
          <p:cNvSpPr txBox="1">
            <a:spLocks noChangeArrowheads="1"/>
          </p:cNvSpPr>
          <p:nvPr/>
        </p:nvSpPr>
        <p:spPr bwMode="auto">
          <a:xfrm>
            <a:off x="8335963" y="260350"/>
            <a:ext cx="539750" cy="219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5306" tIns="32653" rIns="65306" bIns="32653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fr-FR" altLang="fr-FR" sz="1000" b="1" dirty="0">
                <a:solidFill>
                  <a:schemeClr val="accent2"/>
                </a:solidFill>
              </a:rPr>
              <a:t>1 / 3 </a:t>
            </a:r>
          </a:p>
        </p:txBody>
      </p:sp>
      <p:sp>
        <p:nvSpPr>
          <p:cNvPr id="4134" name="AutoShape 97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562975" y="6381750"/>
            <a:ext cx="201613" cy="201613"/>
          </a:xfrm>
          <a:prstGeom prst="actionButtonForwardNext">
            <a:avLst/>
          </a:prstGeom>
          <a:solidFill>
            <a:srgbClr val="FFFFFF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GB" altLang="fr-FR" sz="18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Espace réservé de la date 5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800" dirty="0">
                <a:solidFill>
                  <a:schemeClr val="accent2"/>
                </a:solidFill>
              </a:rPr>
              <a:t>Pack </a:t>
            </a:r>
            <a:r>
              <a:rPr lang="fr-FR" altLang="fr-FR" sz="800" dirty="0" err="1">
                <a:solidFill>
                  <a:schemeClr val="accent2"/>
                </a:solidFill>
              </a:rPr>
              <a:t>SMEs</a:t>
            </a:r>
            <a:r>
              <a:rPr lang="fr-FR" altLang="fr-FR" sz="800" dirty="0">
                <a:solidFill>
                  <a:schemeClr val="accent2"/>
                </a:solidFill>
              </a:rPr>
              <a:t> ISA - 2021</a:t>
            </a: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>
          <a:xfrm>
            <a:off x="452438" y="111125"/>
            <a:ext cx="8229600" cy="541338"/>
          </a:xfrm>
        </p:spPr>
        <p:txBody>
          <a:bodyPr/>
          <a:lstStyle/>
          <a:p>
            <a:pPr eaLnBrk="1" hangingPunct="1"/>
            <a:r>
              <a:rPr lang="fr-FR" altLang="fr-FR" sz="1400" b="1" dirty="0">
                <a:solidFill>
                  <a:schemeClr val="accent2"/>
                </a:solidFill>
              </a:rPr>
              <a:t>Pack </a:t>
            </a:r>
            <a:r>
              <a:rPr lang="fr-FR" altLang="fr-FR" sz="1400" b="1" dirty="0" err="1">
                <a:solidFill>
                  <a:schemeClr val="accent2"/>
                </a:solidFill>
              </a:rPr>
              <a:t>SMEs</a:t>
            </a:r>
            <a:r>
              <a:rPr lang="fr-FR" altLang="fr-FR" sz="1400" b="1" dirty="0">
                <a:solidFill>
                  <a:schemeClr val="accent2"/>
                </a:solidFill>
              </a:rPr>
              <a:t> ISA</a:t>
            </a:r>
            <a:br>
              <a:rPr lang="fr-FR" altLang="fr-FR" sz="1400" b="1" dirty="0">
                <a:solidFill>
                  <a:schemeClr val="accent2"/>
                </a:solidFill>
              </a:rPr>
            </a:br>
            <a:r>
              <a:rPr lang="fr-FR" altLang="fr-FR" sz="1400" b="1" dirty="0">
                <a:solidFill>
                  <a:schemeClr val="accent2"/>
                </a:solidFill>
              </a:rPr>
              <a:t>Updates Follow-Up</a:t>
            </a:r>
          </a:p>
        </p:txBody>
      </p:sp>
      <p:graphicFrame>
        <p:nvGraphicFramePr>
          <p:cNvPr id="8195" name="Group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xmlns="" val="3026743350"/>
              </p:ext>
            </p:extLst>
          </p:nvPr>
        </p:nvGraphicFramePr>
        <p:xfrm>
          <a:off x="452438" y="817563"/>
          <a:ext cx="7680325" cy="5163288"/>
        </p:xfrm>
        <a:graphic>
          <a:graphicData uri="http://schemas.openxmlformats.org/drawingml/2006/table">
            <a:tbl>
              <a:tblPr/>
              <a:tblGrid>
                <a:gridCol w="8494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716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63228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62693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503994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BA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Verzija</a:t>
                      </a:r>
                      <a:endParaRPr kumimoji="0" lang="fr-FR" sz="9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Pack </a:t>
                      </a:r>
                      <a:r>
                        <a:rPr kumimoji="0" lang="fr-FR" sz="9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SMEs</a:t>
                      </a:r>
                      <a:r>
                        <a:rPr kumimoji="0" lang="fr-FR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 ISA</a:t>
                      </a:r>
                    </a:p>
                  </a:txBody>
                  <a:tcPr marL="65319" marR="65319" marT="32634" marB="32634" horzOverflow="overflow">
                    <a:lnL w="28575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BA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Dokument ažuriran</a:t>
                      </a:r>
                      <a:endParaRPr kumimoji="0" lang="fr-FR" sz="9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marL="65319" marR="65319" marT="32634" marB="32634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BA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Priroda ažuriranja</a:t>
                      </a:r>
                      <a:endParaRPr kumimoji="0" lang="fr-FR" sz="9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marL="65319" marR="65319" marT="32634" marB="32634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6679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5319" marR="65319" marT="32634" marB="32634" horzOverflow="overflow">
                    <a:lnL w="28575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Ref</a:t>
                      </a:r>
                      <a:r>
                        <a:rPr kumimoji="0" lang="fr-FR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.</a:t>
                      </a:r>
                    </a:p>
                  </a:txBody>
                  <a:tcPr marL="65319" marR="65319" marT="32634" marB="32634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BA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Naziv</a:t>
                      </a:r>
                      <a:endParaRPr kumimoji="0" lang="fr-FR" sz="8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marL="65319" marR="65319" marT="32634" marB="32634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5319" marR="65319" marT="32634" marB="32634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96679">
                <a:tc rowSpan="14"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</a:rPr>
                        <a:t>2018</a:t>
                      </a:r>
                    </a:p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Arial" charset="0"/>
                      </a:endParaRPr>
                    </a:p>
                  </a:txBody>
                  <a:tcPr marL="65319" marR="65319" marT="32634" marB="32634" horzOverflow="overflow">
                    <a:lnL w="28575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fr-FR" sz="800" dirty="0">
                          <a:latin typeface="+mn-lt"/>
                        </a:rPr>
                        <a:t>B2.4</a:t>
                      </a:r>
                    </a:p>
                  </a:txBody>
                  <a:tcPr marL="65319" marR="65319" marT="32634" marB="32634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sr-Latn-BA" sz="800" dirty="0" smtClean="0">
                          <a:latin typeface="+mn-lt"/>
                        </a:rPr>
                        <a:t>IT procjena rizika</a:t>
                      </a:r>
                      <a:endParaRPr lang="fr-FR" sz="800" dirty="0">
                        <a:latin typeface="+mn-lt"/>
                      </a:endParaRPr>
                    </a:p>
                  </a:txBody>
                  <a:tcPr marL="65319" marR="65319" marT="32634" marB="32634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sr-Latn-BA" sz="800" dirty="0" smtClean="0">
                          <a:latin typeface="+mn-lt"/>
                        </a:rPr>
                        <a:t>Novi alat uključen u Pa</a:t>
                      </a:r>
                      <a:r>
                        <a:rPr lang="fr-FR" sz="800" dirty="0" err="1" smtClean="0">
                          <a:latin typeface="+mn-lt"/>
                        </a:rPr>
                        <a:t>ck</a:t>
                      </a:r>
                      <a:r>
                        <a:rPr lang="fr-FR" sz="800" baseline="0" dirty="0" smtClean="0">
                          <a:latin typeface="+mn-lt"/>
                        </a:rPr>
                        <a:t> </a:t>
                      </a:r>
                      <a:r>
                        <a:rPr lang="fr-FR" sz="800" baseline="0" dirty="0" err="1">
                          <a:latin typeface="+mn-lt"/>
                        </a:rPr>
                        <a:t>SMEs</a:t>
                      </a:r>
                      <a:r>
                        <a:rPr lang="fr-FR" sz="800" baseline="0" dirty="0">
                          <a:latin typeface="+mn-lt"/>
                        </a:rPr>
                        <a:t> ISA version 2.0</a:t>
                      </a:r>
                      <a:endParaRPr lang="fr-FR" sz="800" dirty="0">
                        <a:latin typeface="+mn-lt"/>
                      </a:endParaRPr>
                    </a:p>
                  </a:txBody>
                  <a:tcPr marL="65319" marR="65319" marT="32634" marB="32634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96679">
                <a:tc vMerge="1"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Arial" charset="0"/>
                      </a:endParaRPr>
                    </a:p>
                  </a:txBody>
                  <a:tcPr marL="65319" marR="65319" marT="32634" marB="32634" horzOverflow="overflow">
                    <a:lnL w="28575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fr-FR" sz="800" dirty="0">
                          <a:latin typeface="+mn-lt"/>
                        </a:rPr>
                        <a:t>B3.3</a:t>
                      </a:r>
                    </a:p>
                  </a:txBody>
                  <a:tcPr marL="65319" marR="65319" marT="32634" marB="32634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pl-PL" sz="800" dirty="0" smtClean="0">
                          <a:latin typeface="+mn-lt"/>
                        </a:rPr>
                        <a:t>Upitnik o fizičkom prebrojavanju zaliha</a:t>
                      </a:r>
                      <a:endParaRPr lang="fr-FR" sz="800" dirty="0">
                        <a:latin typeface="+mn-lt"/>
                      </a:endParaRPr>
                    </a:p>
                  </a:txBody>
                  <a:tcPr marL="65319" marR="65319" marT="32634" marB="32634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sr-Latn-BA" sz="800" dirty="0" smtClean="0">
                          <a:latin typeface="+mn-lt"/>
                        </a:rPr>
                        <a:t>Formalni amandmani proizašli iz izmjena </a:t>
                      </a:r>
                      <a:r>
                        <a:rPr lang="fr-FR" sz="800" baseline="0" dirty="0" smtClean="0">
                          <a:latin typeface="+mn-lt"/>
                        </a:rPr>
                        <a:t> </a:t>
                      </a:r>
                      <a:r>
                        <a:rPr lang="sr-Latn-BA" sz="800" baseline="0" dirty="0" smtClean="0">
                          <a:latin typeface="+mn-lt"/>
                        </a:rPr>
                        <a:t>I</a:t>
                      </a:r>
                      <a:r>
                        <a:rPr lang="fr-FR" sz="800" baseline="0" dirty="0" smtClean="0">
                          <a:latin typeface="+mn-lt"/>
                        </a:rPr>
                        <a:t>SA 501 </a:t>
                      </a:r>
                      <a:r>
                        <a:rPr lang="fr-FR" sz="800" baseline="0" dirty="0">
                          <a:latin typeface="+mn-lt"/>
                        </a:rPr>
                        <a:t>(§ 6 et 8)</a:t>
                      </a:r>
                      <a:endParaRPr lang="fr-FR" sz="800" dirty="0">
                        <a:latin typeface="+mn-lt"/>
                      </a:endParaRPr>
                    </a:p>
                  </a:txBody>
                  <a:tcPr marL="65319" marR="65319" marT="32634" marB="32634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96679">
                <a:tc vMerge="1"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Arial" charset="0"/>
                      </a:endParaRPr>
                    </a:p>
                  </a:txBody>
                  <a:tcPr marL="65319" marR="65319" marT="32634" marB="32634" horzOverflow="overflow">
                    <a:lnL w="28575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fr-FR" sz="800" dirty="0">
                          <a:latin typeface="+mn-lt"/>
                        </a:rPr>
                        <a:t>B3.4</a:t>
                      </a:r>
                    </a:p>
                  </a:txBody>
                  <a:tcPr marL="65319" marR="65319" marT="32634" marB="32634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sr-Latn-BA" sz="800" dirty="0" smtClean="0">
                          <a:latin typeface="+mn-lt"/>
                        </a:rPr>
                        <a:t>Radni papiri</a:t>
                      </a:r>
                      <a:endParaRPr lang="fr-FR" sz="800" dirty="0">
                        <a:latin typeface="+mn-lt"/>
                      </a:endParaRPr>
                    </a:p>
                  </a:txBody>
                  <a:tcPr marL="65319" marR="65319" marT="32634" marB="32634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vi-VN" sz="800" dirty="0" smtClean="0"/>
                        <a:t>Modifikacija tvrdnji koje su rezultat prom</a:t>
                      </a:r>
                      <a:r>
                        <a:rPr lang="sr-Latn-BA" sz="800" dirty="0" smtClean="0"/>
                        <a:t>j</a:t>
                      </a:r>
                      <a:r>
                        <a:rPr lang="vi-VN" sz="800" dirty="0" smtClean="0"/>
                        <a:t>ena MSR 315 § A.129) </a:t>
                      </a:r>
                      <a:endParaRPr lang="sr-Latn-BA" sz="800" dirty="0" smtClean="0"/>
                    </a:p>
                    <a:p>
                      <a:r>
                        <a:rPr lang="sr-Latn-BA" sz="800" dirty="0" smtClean="0"/>
                        <a:t>Modifikacija</a:t>
                      </a:r>
                      <a:r>
                        <a:rPr lang="vi-VN" sz="800" dirty="0" smtClean="0"/>
                        <a:t> kontrolnog lista o revizijskim prilagođavanjima i knjiženjima u dnevniku</a:t>
                      </a:r>
                      <a:endParaRPr lang="fr-FR" sz="800" dirty="0">
                        <a:latin typeface="+mn-lt"/>
                      </a:endParaRPr>
                    </a:p>
                  </a:txBody>
                  <a:tcPr marL="65319" marR="65319" marT="32634" marB="32634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96679">
                <a:tc vMerge="1"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Arial" charset="0"/>
                      </a:endParaRPr>
                    </a:p>
                  </a:txBody>
                  <a:tcPr marL="65319" marR="65319" marT="32634" marB="32634" horzOverflow="overflow">
                    <a:lnL w="28575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fr-FR" sz="800" strike="sngStrike" dirty="0">
                          <a:latin typeface="+mn-lt"/>
                        </a:rPr>
                        <a:t>B3.5</a:t>
                      </a:r>
                    </a:p>
                  </a:txBody>
                  <a:tcPr marL="65319" marR="65319" marT="32634" marB="32634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fr-FR" sz="800" strike="sngStrike" dirty="0">
                          <a:latin typeface="+mn-lt"/>
                        </a:rPr>
                        <a:t>Management ratios</a:t>
                      </a:r>
                    </a:p>
                  </a:txBody>
                  <a:tcPr marL="65319" marR="65319" marT="32634" marB="32634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sr-Latn-BA" sz="800" dirty="0" smtClean="0">
                          <a:latin typeface="+mn-lt"/>
                        </a:rPr>
                        <a:t>Ovaj alat je sada uključen u</a:t>
                      </a:r>
                      <a:r>
                        <a:rPr lang="fr-FR" sz="800" baseline="0" dirty="0" smtClean="0">
                          <a:latin typeface="+mn-lt"/>
                        </a:rPr>
                        <a:t> </a:t>
                      </a:r>
                      <a:r>
                        <a:rPr lang="fr-FR" sz="800" baseline="0" dirty="0">
                          <a:latin typeface="+mn-lt"/>
                        </a:rPr>
                        <a:t>« </a:t>
                      </a:r>
                      <a:r>
                        <a:rPr lang="fr-FR" sz="800" baseline="0" dirty="0" err="1" smtClean="0">
                          <a:latin typeface="+mn-lt"/>
                        </a:rPr>
                        <a:t>Preliminar</a:t>
                      </a:r>
                      <a:r>
                        <a:rPr lang="sr-Latn-BA" sz="800" baseline="0" dirty="0" smtClean="0">
                          <a:latin typeface="+mn-lt"/>
                        </a:rPr>
                        <a:t>ne analitičke procedure</a:t>
                      </a:r>
                      <a:r>
                        <a:rPr lang="fr-FR" sz="800" baseline="0" dirty="0">
                          <a:latin typeface="+mn-lt"/>
                        </a:rPr>
                        <a:t> » document (cf. A2.1)</a:t>
                      </a:r>
                      <a:endParaRPr lang="fr-FR" sz="800" dirty="0">
                        <a:latin typeface="+mn-lt"/>
                      </a:endParaRPr>
                    </a:p>
                  </a:txBody>
                  <a:tcPr marL="65319" marR="65319" marT="32634" marB="32634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6679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800" dirty="0">
                          <a:latin typeface="+mn-lt"/>
                        </a:rPr>
                        <a:t>B3.5</a:t>
                      </a:r>
                    </a:p>
                  </a:txBody>
                  <a:tcPr marL="65319" marR="65319" marT="32634" marB="32634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sr-Latn-BA" sz="800" dirty="0" smtClean="0">
                          <a:latin typeface="+mn-lt"/>
                        </a:rPr>
                        <a:t>Analiza procjene vroijednosti zaliha</a:t>
                      </a:r>
                      <a:endParaRPr lang="fr-FR" sz="800" dirty="0">
                        <a:latin typeface="+mn-lt"/>
                      </a:endParaRPr>
                    </a:p>
                  </a:txBody>
                  <a:tcPr marL="65319" marR="65319" marT="32634" marB="32634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sr-Latn-BA" sz="800" dirty="0" smtClean="0">
                          <a:latin typeface="+mn-lt"/>
                        </a:rPr>
                        <a:t>Novi alat uključen u Pa</a:t>
                      </a:r>
                      <a:r>
                        <a:rPr lang="fr-FR" sz="800" dirty="0" err="1" smtClean="0">
                          <a:latin typeface="+mn-lt"/>
                        </a:rPr>
                        <a:t>ck</a:t>
                      </a:r>
                      <a:r>
                        <a:rPr lang="fr-FR" sz="800" baseline="0" dirty="0" smtClean="0">
                          <a:latin typeface="+mn-lt"/>
                        </a:rPr>
                        <a:t> </a:t>
                      </a:r>
                      <a:r>
                        <a:rPr lang="fr-FR" sz="800" baseline="0" dirty="0" err="1" smtClean="0">
                          <a:latin typeface="+mn-lt"/>
                        </a:rPr>
                        <a:t>SMEs</a:t>
                      </a:r>
                      <a:r>
                        <a:rPr lang="fr-FR" sz="800" baseline="0" dirty="0" smtClean="0">
                          <a:latin typeface="+mn-lt"/>
                        </a:rPr>
                        <a:t> ISA version 2.0</a:t>
                      </a:r>
                      <a:endParaRPr lang="fr-FR" sz="800" dirty="0">
                        <a:latin typeface="+mn-lt"/>
                      </a:endParaRPr>
                    </a:p>
                  </a:txBody>
                  <a:tcPr marL="65319" marR="65319" marT="32634" marB="32634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6679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800" dirty="0">
                          <a:latin typeface="+mn-lt"/>
                        </a:rPr>
                        <a:t>A4.1</a:t>
                      </a:r>
                    </a:p>
                  </a:txBody>
                  <a:tcPr marL="65319" marR="65319" marT="32634" marB="32634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sr-Latn-BA" sz="800" dirty="0" smtClean="0">
                          <a:latin typeface="+mn-lt"/>
                        </a:rPr>
                        <a:t>Upitnik kompletiranja revizije</a:t>
                      </a:r>
                      <a:endParaRPr lang="fr-FR" sz="800" dirty="0">
                        <a:latin typeface="+mn-lt"/>
                      </a:endParaRPr>
                    </a:p>
                  </a:txBody>
                  <a:tcPr marL="65319" marR="65319" marT="32634" marB="32634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sr-Latn-BA" sz="800" dirty="0" smtClean="0">
                          <a:latin typeface="+mn-lt"/>
                        </a:rPr>
                        <a:t>Ažuriranja proizašla iz izmjena u </a:t>
                      </a:r>
                      <a:r>
                        <a:rPr lang="fr-FR" sz="800" baseline="0" dirty="0" err="1" smtClean="0">
                          <a:latin typeface="+mn-lt"/>
                        </a:rPr>
                        <a:t>ISAs</a:t>
                      </a:r>
                      <a:r>
                        <a:rPr lang="fr-FR" sz="800" baseline="0" dirty="0" smtClean="0">
                          <a:latin typeface="+mn-lt"/>
                        </a:rPr>
                        <a:t> </a:t>
                      </a:r>
                      <a:r>
                        <a:rPr lang="fr-FR" sz="800" baseline="0" dirty="0">
                          <a:latin typeface="+mn-lt"/>
                        </a:rPr>
                        <a:t>(230 / 240 / 250 / 260 / 330 / 450 / 520 / 550 / 560 / 570 / 580 / 705 / 706 / 710 / 720)</a:t>
                      </a:r>
                    </a:p>
                    <a:p>
                      <a:r>
                        <a:rPr lang="en-US" sz="800" dirty="0" err="1" smtClean="0"/>
                        <a:t>Dodavanje</a:t>
                      </a:r>
                      <a:r>
                        <a:rPr lang="en-US" sz="800" dirty="0" smtClean="0"/>
                        <a:t> </a:t>
                      </a:r>
                      <a:r>
                        <a:rPr lang="en-US" sz="800" dirty="0" err="1" smtClean="0"/>
                        <a:t>Dodatka</a:t>
                      </a:r>
                      <a:r>
                        <a:rPr lang="en-US" sz="800" dirty="0" smtClean="0"/>
                        <a:t> IV o </a:t>
                      </a:r>
                      <a:r>
                        <a:rPr lang="en-US" sz="800" dirty="0" err="1" smtClean="0"/>
                        <a:t>odgovornostima</a:t>
                      </a:r>
                      <a:r>
                        <a:rPr lang="en-US" sz="800" dirty="0" smtClean="0"/>
                        <a:t> </a:t>
                      </a:r>
                      <a:r>
                        <a:rPr lang="en-US" sz="800" dirty="0" err="1" smtClean="0"/>
                        <a:t>revizora</a:t>
                      </a:r>
                      <a:r>
                        <a:rPr lang="en-US" sz="800" dirty="0" smtClean="0"/>
                        <a:t> u </a:t>
                      </a:r>
                      <a:r>
                        <a:rPr lang="en-US" sz="800" dirty="0" err="1" smtClean="0"/>
                        <a:t>vezi</a:t>
                      </a:r>
                      <a:r>
                        <a:rPr lang="en-US" sz="800" dirty="0" smtClean="0"/>
                        <a:t> </a:t>
                      </a:r>
                      <a:r>
                        <a:rPr lang="en-US" sz="800" dirty="0" err="1" smtClean="0"/>
                        <a:t>sa</a:t>
                      </a:r>
                      <a:r>
                        <a:rPr lang="en-US" sz="800" dirty="0" smtClean="0"/>
                        <a:t> </a:t>
                      </a:r>
                      <a:r>
                        <a:rPr lang="en-US" sz="800" dirty="0" err="1" smtClean="0"/>
                        <a:t>drugim</a:t>
                      </a:r>
                      <a:r>
                        <a:rPr lang="en-US" sz="800" dirty="0" smtClean="0"/>
                        <a:t> </a:t>
                      </a:r>
                      <a:r>
                        <a:rPr lang="en-US" sz="800" dirty="0" err="1" smtClean="0"/>
                        <a:t>informacijama</a:t>
                      </a:r>
                      <a:r>
                        <a:rPr lang="en-US" sz="800" dirty="0" smtClean="0"/>
                        <a:t> (ISA 720</a:t>
                      </a:r>
                      <a:r>
                        <a:rPr lang="fr-FR" sz="800" baseline="0" dirty="0" smtClean="0">
                          <a:latin typeface="+mn-lt"/>
                        </a:rPr>
                        <a:t>)</a:t>
                      </a:r>
                      <a:endParaRPr lang="fr-FR" sz="800" dirty="0">
                        <a:latin typeface="+mn-lt"/>
                      </a:endParaRPr>
                    </a:p>
                  </a:txBody>
                  <a:tcPr marL="65319" marR="65319" marT="32634" marB="32634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6679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800" dirty="0">
                          <a:latin typeface="+mn-lt"/>
                        </a:rPr>
                        <a:t>A4.3</a:t>
                      </a:r>
                    </a:p>
                  </a:txBody>
                  <a:tcPr marL="65319" marR="65319" marT="32634" marB="32634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pl-PL" sz="800" dirty="0" smtClean="0">
                          <a:latin typeface="+mn-lt"/>
                        </a:rPr>
                        <a:t>Dodatak uz izvještaj o nalazima revizije</a:t>
                      </a:r>
                      <a:endParaRPr lang="fr-FR" sz="800" dirty="0">
                        <a:latin typeface="+mn-lt"/>
                      </a:endParaRPr>
                    </a:p>
                  </a:txBody>
                  <a:tcPr marL="65319" marR="65319" marT="32634" marB="32634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vi-VN" sz="800" dirty="0" smtClean="0"/>
                        <a:t>Unapređenje § 3 «Zaključci i priprema revizorskog izveštaja» u skladu sa novom strukturom revizorskog izveštaja u MSR 700</a:t>
                      </a:r>
                      <a:endParaRPr lang="fr-FR" sz="800" dirty="0">
                        <a:latin typeface="+mn-lt"/>
                      </a:endParaRPr>
                    </a:p>
                  </a:txBody>
                  <a:tcPr marL="65319" marR="65319" marT="32634" marB="32634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96679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800" dirty="0">
                          <a:latin typeface="+mn-lt"/>
                        </a:rPr>
                        <a:t>B4.1</a:t>
                      </a:r>
                    </a:p>
                  </a:txBody>
                  <a:tcPr marL="65319" marR="65319" marT="32634" marB="32634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sr-Latn-BA" sz="800" dirty="0" smtClean="0">
                          <a:latin typeface="+mn-lt"/>
                        </a:rPr>
                        <a:t>Izjava menadžmenta</a:t>
                      </a:r>
                      <a:endParaRPr lang="fr-FR" sz="800" dirty="0">
                        <a:latin typeface="+mn-lt"/>
                      </a:endParaRPr>
                    </a:p>
                  </a:txBody>
                  <a:tcPr marL="65319" marR="65319" marT="32634" marB="32634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 err="1" smtClean="0"/>
                        <a:t>Ažurira</a:t>
                      </a:r>
                      <a:r>
                        <a:rPr lang="sr-Latn-BA" sz="800" dirty="0" smtClean="0"/>
                        <a:t>nje</a:t>
                      </a:r>
                      <a:r>
                        <a:rPr lang="sr-Latn-BA" sz="800" baseline="0" dirty="0" smtClean="0"/>
                        <a:t> radi usklađivanja </a:t>
                      </a:r>
                      <a:r>
                        <a:rPr lang="en-US" sz="800" dirty="0" err="1" smtClean="0"/>
                        <a:t>sa</a:t>
                      </a:r>
                      <a:r>
                        <a:rPr lang="en-US" sz="800" dirty="0" smtClean="0"/>
                        <a:t> </a:t>
                      </a:r>
                      <a:r>
                        <a:rPr lang="fr-FR" sz="800" dirty="0" smtClean="0">
                          <a:latin typeface="+mn-lt"/>
                        </a:rPr>
                        <a:t>ISA </a:t>
                      </a:r>
                      <a:r>
                        <a:rPr lang="fr-FR" sz="800" dirty="0">
                          <a:latin typeface="+mn-lt"/>
                        </a:rPr>
                        <a:t>580 version 2016 </a:t>
                      </a:r>
                      <a:r>
                        <a:rPr lang="fr-FR" sz="800" dirty="0" err="1">
                          <a:latin typeface="+mn-lt"/>
                        </a:rPr>
                        <a:t>Appendix</a:t>
                      </a:r>
                      <a:r>
                        <a:rPr lang="fr-FR" sz="800" dirty="0">
                          <a:latin typeface="+mn-lt"/>
                        </a:rPr>
                        <a:t> 2 </a:t>
                      </a:r>
                    </a:p>
                    <a:p>
                      <a:endParaRPr lang="fr-FR" sz="800" dirty="0">
                        <a:latin typeface="+mn-lt"/>
                      </a:endParaRPr>
                    </a:p>
                  </a:txBody>
                  <a:tcPr marL="65319" marR="65319" marT="32634" marB="32634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296679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800" dirty="0">
                          <a:latin typeface="+mn-lt"/>
                        </a:rPr>
                        <a:t>B4.2</a:t>
                      </a:r>
                    </a:p>
                  </a:txBody>
                  <a:tcPr marL="65319" marR="65319" marT="32634" marB="32634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sr-Latn-BA" sz="800" dirty="0" smtClean="0">
                          <a:latin typeface="+mn-lt"/>
                        </a:rPr>
                        <a:t>Upitnik za pripremu revizorskog izvještaja</a:t>
                      </a:r>
                      <a:endParaRPr lang="fr-FR" sz="800" dirty="0">
                        <a:latin typeface="+mn-lt"/>
                      </a:endParaRPr>
                    </a:p>
                  </a:txBody>
                  <a:tcPr marL="65319" marR="65319" marT="32634" marB="32634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sr-Latn-BA" sz="800" dirty="0" smtClean="0">
                          <a:latin typeface="+mn-lt"/>
                        </a:rPr>
                        <a:t>Ažuriranja proizašla iz izmjena u </a:t>
                      </a:r>
                      <a:r>
                        <a:rPr lang="fr-FR" sz="800" dirty="0" smtClean="0">
                          <a:latin typeface="+mn-lt"/>
                        </a:rPr>
                        <a:t>ISA </a:t>
                      </a:r>
                      <a:r>
                        <a:rPr lang="fr-FR" sz="800" dirty="0">
                          <a:latin typeface="+mn-lt"/>
                        </a:rPr>
                        <a:t>700 / 705 / 706 / 710 / 720 </a:t>
                      </a:r>
                    </a:p>
                  </a:txBody>
                  <a:tcPr marL="65319" marR="65319" marT="32634" marB="32634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296679">
                <a:tc vMerge="1"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Arial" charset="0"/>
                      </a:endParaRPr>
                    </a:p>
                  </a:txBody>
                  <a:tcPr marL="65319" marR="65319" marT="32634" marB="32634" horzOverflow="overflow">
                    <a:lnL w="28575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fr-FR" sz="800" i="0" dirty="0">
                          <a:latin typeface="+mn-lt"/>
                        </a:rPr>
                        <a:t>B4.3.1</a:t>
                      </a:r>
                    </a:p>
                  </a:txBody>
                  <a:tcPr marL="65319" marR="65319" marT="32634" marB="32634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sr-Latn-BA" sz="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</a:t>
                      </a:r>
                      <a:r>
                        <a:rPr lang="en-US" sz="8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zveštaja</a:t>
                      </a:r>
                      <a:r>
                        <a:rPr lang="en-US" sz="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8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nezavisnog</a:t>
                      </a:r>
                      <a:r>
                        <a:rPr lang="en-US" sz="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8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revizora</a:t>
                      </a:r>
                      <a:r>
                        <a:rPr lang="en-US" sz="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/>
                      </a:r>
                      <a:br>
                        <a:rPr lang="en-US" sz="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 </a:t>
                      </a:r>
                      <a:r>
                        <a:rPr lang="en-US" sz="8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finansijskim</a:t>
                      </a:r>
                      <a:r>
                        <a:rPr lang="en-US" sz="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8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izveštajima</a:t>
                      </a:r>
                      <a:endParaRPr lang="en-US" sz="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 err="1" smtClean="0"/>
                        <a:t>Ažurira</a:t>
                      </a:r>
                      <a:r>
                        <a:rPr lang="sr-Latn-BA" sz="800" dirty="0" smtClean="0"/>
                        <a:t>nje</a:t>
                      </a:r>
                      <a:r>
                        <a:rPr lang="sr-Latn-BA" sz="800" baseline="0" dirty="0" smtClean="0"/>
                        <a:t> radi usklađivanja </a:t>
                      </a:r>
                      <a:r>
                        <a:rPr lang="en-US" sz="800" dirty="0" err="1" smtClean="0"/>
                        <a:t>sa</a:t>
                      </a:r>
                      <a:r>
                        <a:rPr lang="en-US" sz="800" dirty="0" smtClean="0"/>
                        <a:t> </a:t>
                      </a:r>
                      <a:r>
                        <a:rPr lang="fr-FR" sz="800" baseline="0" dirty="0" smtClean="0">
                          <a:latin typeface="+mn-lt"/>
                        </a:rPr>
                        <a:t> </a:t>
                      </a:r>
                      <a:r>
                        <a:rPr lang="sr-Latn-BA" sz="800" baseline="0" dirty="0" smtClean="0">
                          <a:latin typeface="+mn-lt"/>
                        </a:rPr>
                        <a:t>ilustrativnim primjerima datim u</a:t>
                      </a:r>
                      <a:r>
                        <a:rPr lang="fr-FR" sz="800" baseline="0" dirty="0" smtClean="0">
                          <a:latin typeface="+mn-lt"/>
                        </a:rPr>
                        <a:t> </a:t>
                      </a:r>
                      <a:r>
                        <a:rPr lang="fr-FR" sz="800" dirty="0">
                          <a:latin typeface="+mn-lt"/>
                        </a:rPr>
                        <a:t>ISA 700</a:t>
                      </a:r>
                    </a:p>
                  </a:txBody>
                  <a:tcPr marL="65319" marR="65319" marT="32634" marB="32634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296679">
                <a:tc vMerge="1"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Arial" charset="0"/>
                      </a:endParaRPr>
                    </a:p>
                  </a:txBody>
                  <a:tcPr marL="65319" marR="65319" marT="32634" marB="32634" horzOverflow="overflow">
                    <a:lnL w="28575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800" i="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B4.3.2</a:t>
                      </a:r>
                      <a:endParaRPr lang="fr-FR" sz="1100" i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BA" sz="800" i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Izvještaj revizora sa modifikovanim mišljenjem</a:t>
                      </a:r>
                      <a:endParaRPr lang="fr-FR" sz="1100" i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 err="1" smtClean="0"/>
                        <a:t>Ažurira</a:t>
                      </a:r>
                      <a:r>
                        <a:rPr lang="sr-Latn-BA" sz="800" dirty="0" smtClean="0"/>
                        <a:t>nje</a:t>
                      </a:r>
                      <a:r>
                        <a:rPr lang="sr-Latn-BA" sz="800" baseline="0" dirty="0" smtClean="0"/>
                        <a:t> radi usklađivanja </a:t>
                      </a:r>
                      <a:r>
                        <a:rPr lang="en-US" sz="800" dirty="0" err="1" smtClean="0"/>
                        <a:t>sa</a:t>
                      </a:r>
                      <a:r>
                        <a:rPr lang="en-US" sz="800" dirty="0" smtClean="0"/>
                        <a:t> </a:t>
                      </a:r>
                      <a:r>
                        <a:rPr lang="fr-FR" sz="800" baseline="0" dirty="0" smtClean="0">
                          <a:latin typeface="+mn-lt"/>
                        </a:rPr>
                        <a:t> </a:t>
                      </a:r>
                      <a:r>
                        <a:rPr lang="sr-Latn-BA" sz="800" baseline="0" dirty="0" smtClean="0">
                          <a:latin typeface="+mn-lt"/>
                        </a:rPr>
                        <a:t>ilustrativnim primjerima datim u</a:t>
                      </a:r>
                      <a:r>
                        <a:rPr lang="fr-FR" sz="800" baseline="0" dirty="0" smtClean="0">
                          <a:latin typeface="+mn-lt"/>
                        </a:rPr>
                        <a:t> </a:t>
                      </a:r>
                      <a:r>
                        <a:rPr lang="fr-FR" sz="800" dirty="0" smtClean="0">
                          <a:latin typeface="+mn-lt"/>
                        </a:rPr>
                        <a:t>ISA </a:t>
                      </a:r>
                      <a:r>
                        <a:rPr lang="fr-FR" sz="800" dirty="0">
                          <a:latin typeface="+mn-lt"/>
                        </a:rPr>
                        <a:t>705</a:t>
                      </a:r>
                    </a:p>
                  </a:txBody>
                  <a:tcPr marL="65319" marR="65319" marT="32634" marB="32634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296679">
                <a:tc vMerge="1"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Arial" charset="0"/>
                      </a:endParaRPr>
                    </a:p>
                  </a:txBody>
                  <a:tcPr marL="65319" marR="65319" marT="32634" marB="32634" horzOverflow="overflow">
                    <a:lnL w="28575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800" i="0">
                          <a:effectLst/>
                          <a:latin typeface="Arial"/>
                          <a:ea typeface="Calibri"/>
                          <a:cs typeface="Times New Roman"/>
                        </a:rPr>
                        <a:t>B4.3.3</a:t>
                      </a:r>
                      <a:endParaRPr lang="fr-FR" sz="1100" i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BA" sz="800" i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Izvještaj revizora sa skretanjem</a:t>
                      </a:r>
                      <a:r>
                        <a:rPr lang="sr-Latn-BA" sz="800" i="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pažnje</a:t>
                      </a:r>
                      <a:endParaRPr lang="fr-FR" sz="1100" i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 err="1" smtClean="0"/>
                        <a:t>Ažurira</a:t>
                      </a:r>
                      <a:r>
                        <a:rPr lang="sr-Latn-BA" sz="800" dirty="0" smtClean="0"/>
                        <a:t>nje</a:t>
                      </a:r>
                      <a:r>
                        <a:rPr lang="sr-Latn-BA" sz="800" baseline="0" dirty="0" smtClean="0"/>
                        <a:t> radi usklađivanja </a:t>
                      </a:r>
                      <a:r>
                        <a:rPr lang="en-US" sz="800" dirty="0" err="1" smtClean="0"/>
                        <a:t>sa</a:t>
                      </a:r>
                      <a:r>
                        <a:rPr lang="en-US" sz="800" dirty="0" smtClean="0"/>
                        <a:t> </a:t>
                      </a:r>
                      <a:r>
                        <a:rPr lang="sr-Latn-BA" sz="800" baseline="0" dirty="0" smtClean="0">
                          <a:latin typeface="+mn-lt"/>
                        </a:rPr>
                        <a:t>ilustrativnim primjerima datim u</a:t>
                      </a:r>
                      <a:r>
                        <a:rPr lang="fr-FR" sz="800" baseline="0" dirty="0" smtClean="0">
                          <a:latin typeface="+mn-lt"/>
                        </a:rPr>
                        <a:t> </a:t>
                      </a:r>
                      <a:r>
                        <a:rPr lang="fr-FR" sz="800" dirty="0" smtClean="0">
                          <a:latin typeface="+mn-lt"/>
                        </a:rPr>
                        <a:t>706</a:t>
                      </a:r>
                      <a:endParaRPr lang="fr-FR" sz="800" dirty="0">
                        <a:latin typeface="+mn-lt"/>
                      </a:endParaRPr>
                    </a:p>
                  </a:txBody>
                  <a:tcPr marL="65319" marR="65319" marT="32634" marB="32634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296679">
                <a:tc vMerge="1"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Arial" charset="0"/>
                      </a:endParaRPr>
                    </a:p>
                  </a:txBody>
                  <a:tcPr marL="65319" marR="65319" marT="32634" marB="32634" horzOverflow="overflow">
                    <a:lnL w="28575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800" i="0">
                          <a:effectLst/>
                          <a:latin typeface="Arial"/>
                          <a:ea typeface="Calibri"/>
                          <a:cs typeface="Times New Roman"/>
                        </a:rPr>
                        <a:t>B4.3.4</a:t>
                      </a:r>
                      <a:endParaRPr lang="fr-FR" sz="1100" i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vi-VN" sz="800" dirty="0" smtClean="0"/>
                        <a:t>Izveštaji revizije – odgovarajuće brojke i uporedne informacije</a:t>
                      </a:r>
                      <a:endParaRPr lang="fr-FR" sz="1100" i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 err="1" smtClean="0"/>
                        <a:t>Ažurira</a:t>
                      </a:r>
                      <a:r>
                        <a:rPr lang="sr-Latn-BA" sz="800" dirty="0" smtClean="0"/>
                        <a:t>nje</a:t>
                      </a:r>
                      <a:r>
                        <a:rPr lang="sr-Latn-BA" sz="800" baseline="0" dirty="0" smtClean="0"/>
                        <a:t> radi usklađivanja </a:t>
                      </a:r>
                      <a:r>
                        <a:rPr lang="en-US" sz="800" dirty="0" err="1" smtClean="0"/>
                        <a:t>sa</a:t>
                      </a:r>
                      <a:r>
                        <a:rPr lang="en-US" sz="800" dirty="0" smtClean="0"/>
                        <a:t> </a:t>
                      </a:r>
                      <a:r>
                        <a:rPr lang="sr-Latn-BA" sz="800" baseline="0" dirty="0" smtClean="0">
                          <a:latin typeface="+mn-lt"/>
                        </a:rPr>
                        <a:t>ilustrativnim primjerima datim u</a:t>
                      </a:r>
                      <a:r>
                        <a:rPr lang="fr-FR" sz="800" baseline="0" dirty="0" smtClean="0">
                          <a:latin typeface="+mn-lt"/>
                        </a:rPr>
                        <a:t> </a:t>
                      </a:r>
                      <a:r>
                        <a:rPr lang="fr-FR" sz="800" dirty="0" smtClean="0">
                          <a:latin typeface="+mn-lt"/>
                        </a:rPr>
                        <a:t>ISA </a:t>
                      </a:r>
                      <a:r>
                        <a:rPr lang="fr-FR" sz="800" dirty="0">
                          <a:latin typeface="+mn-lt"/>
                        </a:rPr>
                        <a:t>710</a:t>
                      </a:r>
                    </a:p>
                  </a:txBody>
                  <a:tcPr marL="65319" marR="65319" marT="32634" marB="32634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  <a:tr h="296679">
                <a:tc vMerge="1"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Arial" charset="0"/>
                      </a:endParaRPr>
                    </a:p>
                  </a:txBody>
                  <a:tcPr marL="65319" marR="65319" marT="32634" marB="32634" horzOverflow="overflow">
                    <a:lnL w="28575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800" i="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B4.3.5</a:t>
                      </a:r>
                      <a:endParaRPr lang="fr-FR" sz="1100" i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BA" sz="800" i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Izvještaji revizije ostale</a:t>
                      </a:r>
                      <a:r>
                        <a:rPr lang="sr-Latn-BA" sz="800" i="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informacije</a:t>
                      </a:r>
                      <a:endParaRPr lang="fr-FR" sz="1100" i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sr-Latn-BA" sz="800" dirty="0" smtClean="0">
                          <a:latin typeface="+mn-lt"/>
                        </a:rPr>
                        <a:t>Novi primjeri dati u </a:t>
                      </a:r>
                      <a:r>
                        <a:rPr lang="fr-FR" sz="800" dirty="0" smtClean="0">
                          <a:latin typeface="+mn-lt"/>
                        </a:rPr>
                        <a:t>ISA </a:t>
                      </a:r>
                      <a:r>
                        <a:rPr lang="fr-FR" sz="800" dirty="0">
                          <a:latin typeface="+mn-lt"/>
                        </a:rPr>
                        <a:t>720 </a:t>
                      </a:r>
                    </a:p>
                  </a:txBody>
                  <a:tcPr marL="65319" marR="65319" marT="32634" marB="32634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5"/>
                  </a:ext>
                </a:extLst>
              </a:tr>
            </a:tbl>
          </a:graphicData>
        </a:graphic>
      </p:graphicFrame>
      <p:sp>
        <p:nvSpPr>
          <p:cNvPr id="4130" name="AutoShape 91">
            <a:hlinkClick r:id="" action="ppaction://hlinkshowjump?jump=endshow" highlightClick="1"/>
          </p:cNvPr>
          <p:cNvSpPr>
            <a:spLocks noChangeArrowheads="1"/>
          </p:cNvSpPr>
          <p:nvPr/>
        </p:nvSpPr>
        <p:spPr bwMode="auto">
          <a:xfrm>
            <a:off x="8177213" y="6384925"/>
            <a:ext cx="201612" cy="201613"/>
          </a:xfrm>
          <a:prstGeom prst="actionButtonEnd">
            <a:avLst/>
          </a:prstGeom>
          <a:solidFill>
            <a:srgbClr val="FFFFFF"/>
          </a:solidFill>
          <a:ln w="9525">
            <a:solidFill>
              <a:srgbClr val="00008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GB" altLang="fr-FR" sz="1800"/>
          </a:p>
        </p:txBody>
      </p:sp>
      <p:sp>
        <p:nvSpPr>
          <p:cNvPr id="4132" name="Text Box 93"/>
          <p:cNvSpPr txBox="1">
            <a:spLocks noChangeArrowheads="1"/>
          </p:cNvSpPr>
          <p:nvPr/>
        </p:nvSpPr>
        <p:spPr bwMode="auto">
          <a:xfrm>
            <a:off x="8135938" y="6599238"/>
            <a:ext cx="363537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5306" tIns="32653" rIns="65306" bIns="32653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fr-FR" altLang="fr-FR" sz="800" b="1" dirty="0">
                <a:solidFill>
                  <a:schemeClr val="accent2"/>
                </a:solidFill>
              </a:rPr>
              <a:t>End</a:t>
            </a:r>
          </a:p>
        </p:txBody>
      </p:sp>
      <p:sp>
        <p:nvSpPr>
          <p:cNvPr id="4133" name="Text Box 94"/>
          <p:cNvSpPr txBox="1">
            <a:spLocks noChangeArrowheads="1"/>
          </p:cNvSpPr>
          <p:nvPr/>
        </p:nvSpPr>
        <p:spPr bwMode="auto">
          <a:xfrm>
            <a:off x="8335963" y="260350"/>
            <a:ext cx="539750" cy="219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5306" tIns="32653" rIns="65306" bIns="32653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fr-FR" altLang="fr-FR" sz="1000" b="1" dirty="0">
                <a:solidFill>
                  <a:schemeClr val="accent2"/>
                </a:solidFill>
              </a:rPr>
              <a:t>2 / 3 </a:t>
            </a:r>
          </a:p>
        </p:txBody>
      </p:sp>
      <p:sp>
        <p:nvSpPr>
          <p:cNvPr id="8" name="Text Box 92">
            <a:extLst>
              <a:ext uri="{FF2B5EF4-FFF2-40B4-BE49-F238E27FC236}">
                <a16:creationId xmlns:a16="http://schemas.microsoft.com/office/drawing/2014/main" xmlns="" id="{BB970BA2-E6C0-4F80-87F6-8EA8730345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97888" y="6599238"/>
            <a:ext cx="508000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5306" tIns="32653" rIns="65306" bIns="32653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fr-FR" altLang="fr-FR" sz="800" b="1" dirty="0" err="1">
                <a:solidFill>
                  <a:schemeClr val="accent2"/>
                </a:solidFill>
              </a:rPr>
              <a:t>Next</a:t>
            </a:r>
            <a:endParaRPr lang="fr-FR" altLang="fr-FR" sz="800" b="1" dirty="0">
              <a:solidFill>
                <a:schemeClr val="accent2"/>
              </a:solidFill>
            </a:endParaRPr>
          </a:p>
        </p:txBody>
      </p:sp>
      <p:sp>
        <p:nvSpPr>
          <p:cNvPr id="9" name="AutoShape 97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xmlns="" id="{E68B8F48-1B1F-4444-9A47-B99837B907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62975" y="6381750"/>
            <a:ext cx="201613" cy="201613"/>
          </a:xfrm>
          <a:prstGeom prst="actionButtonForwardNext">
            <a:avLst/>
          </a:prstGeom>
          <a:solidFill>
            <a:srgbClr val="FFFFFF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GB" altLang="fr-FR" sz="1800"/>
          </a:p>
        </p:txBody>
      </p:sp>
    </p:spTree>
    <p:extLst>
      <p:ext uri="{BB962C8B-B14F-4D97-AF65-F5344CB8AC3E}">
        <p14:creationId xmlns:p14="http://schemas.microsoft.com/office/powerpoint/2010/main" xmlns="" val="32073218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Espace réservé de la date 5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800" dirty="0">
                <a:solidFill>
                  <a:schemeClr val="accent2"/>
                </a:solidFill>
              </a:rPr>
              <a:t>Pack </a:t>
            </a:r>
            <a:r>
              <a:rPr lang="fr-FR" altLang="fr-FR" sz="800" dirty="0" err="1">
                <a:solidFill>
                  <a:schemeClr val="accent2"/>
                </a:solidFill>
              </a:rPr>
              <a:t>SMEs</a:t>
            </a:r>
            <a:r>
              <a:rPr lang="fr-FR" altLang="fr-FR" sz="800" dirty="0">
                <a:solidFill>
                  <a:schemeClr val="accent2"/>
                </a:solidFill>
              </a:rPr>
              <a:t> ISA - 2021</a:t>
            </a: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>
          <a:xfrm>
            <a:off x="452438" y="111125"/>
            <a:ext cx="8229600" cy="541338"/>
          </a:xfrm>
        </p:spPr>
        <p:txBody>
          <a:bodyPr/>
          <a:lstStyle/>
          <a:p>
            <a:pPr eaLnBrk="1" hangingPunct="1"/>
            <a:r>
              <a:rPr lang="fr-FR" altLang="fr-FR" sz="1400" b="1" dirty="0">
                <a:solidFill>
                  <a:schemeClr val="accent2"/>
                </a:solidFill>
              </a:rPr>
              <a:t>Pack </a:t>
            </a:r>
            <a:r>
              <a:rPr lang="fr-FR" altLang="fr-FR" sz="1400" b="1" dirty="0" err="1">
                <a:solidFill>
                  <a:schemeClr val="accent2"/>
                </a:solidFill>
              </a:rPr>
              <a:t>SMEs</a:t>
            </a:r>
            <a:r>
              <a:rPr lang="fr-FR" altLang="fr-FR" sz="1400" b="1" dirty="0">
                <a:solidFill>
                  <a:schemeClr val="accent2"/>
                </a:solidFill>
              </a:rPr>
              <a:t> ISA</a:t>
            </a:r>
            <a:br>
              <a:rPr lang="fr-FR" altLang="fr-FR" sz="1400" b="1" dirty="0">
                <a:solidFill>
                  <a:schemeClr val="accent2"/>
                </a:solidFill>
              </a:rPr>
            </a:br>
            <a:r>
              <a:rPr lang="fr-FR" altLang="fr-FR" sz="1400" b="1" dirty="0">
                <a:solidFill>
                  <a:schemeClr val="accent2"/>
                </a:solidFill>
              </a:rPr>
              <a:t>Updates Follow-Up</a:t>
            </a:r>
          </a:p>
        </p:txBody>
      </p:sp>
      <p:graphicFrame>
        <p:nvGraphicFramePr>
          <p:cNvPr id="8195" name="Group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xmlns="" val="2407260671"/>
              </p:ext>
            </p:extLst>
          </p:nvPr>
        </p:nvGraphicFramePr>
        <p:xfrm>
          <a:off x="452438" y="817563"/>
          <a:ext cx="7680325" cy="5101143"/>
        </p:xfrm>
        <a:graphic>
          <a:graphicData uri="http://schemas.openxmlformats.org/drawingml/2006/table">
            <a:tbl>
              <a:tblPr/>
              <a:tblGrid>
                <a:gridCol w="8494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716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63228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62693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503994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BA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Verzija</a:t>
                      </a:r>
                      <a:endParaRPr kumimoji="0" lang="fr-FR" sz="9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Pack </a:t>
                      </a:r>
                      <a:r>
                        <a:rPr kumimoji="0" lang="fr-FR" sz="9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SMEs</a:t>
                      </a:r>
                      <a:r>
                        <a:rPr kumimoji="0" lang="fr-FR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 ISA</a:t>
                      </a:r>
                    </a:p>
                  </a:txBody>
                  <a:tcPr marL="65319" marR="65319" marT="32634" marB="32634" horzOverflow="overflow">
                    <a:lnL w="28575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BA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Dokument ažuriran</a:t>
                      </a:r>
                      <a:endParaRPr kumimoji="0" lang="fr-FR" sz="9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marL="65319" marR="65319" marT="32634" marB="32634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BA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Priroda ažuriranja</a:t>
                      </a:r>
                      <a:endParaRPr kumimoji="0" lang="fr-FR" sz="9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marL="65319" marR="65319" marT="32634" marB="32634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6679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5319" marR="65319" marT="32634" marB="32634" horzOverflow="overflow">
                    <a:lnL w="28575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Ref</a:t>
                      </a:r>
                      <a:r>
                        <a:rPr kumimoji="0" lang="fr-FR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.</a:t>
                      </a:r>
                    </a:p>
                  </a:txBody>
                  <a:tcPr marL="65319" marR="65319" marT="32634" marB="32634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BA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Naziv</a:t>
                      </a:r>
                      <a:endParaRPr kumimoji="0" lang="fr-FR" sz="8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marL="65319" marR="65319" marT="32634" marB="32634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5319" marR="65319" marT="32634" marB="32634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96679">
                <a:tc rowSpan="14"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</a:rPr>
                        <a:t>2021</a:t>
                      </a:r>
                    </a:p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Arial" charset="0"/>
                      </a:endParaRPr>
                    </a:p>
                  </a:txBody>
                  <a:tcPr marL="65319" marR="65319" marT="32634" marB="32634" horzOverflow="overflow">
                    <a:lnL w="28575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fr-FR" sz="800" dirty="0">
                          <a:latin typeface="+mn-lt"/>
                        </a:rPr>
                        <a:t>A2.2</a:t>
                      </a:r>
                    </a:p>
                  </a:txBody>
                  <a:tcPr marL="65319" marR="65319" marT="32634" marB="32634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Opšta</a:t>
                      </a:r>
                      <a:r>
                        <a:rPr kumimoji="0" lang="fr-F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fr-FR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strategija</a:t>
                      </a:r>
                      <a:r>
                        <a:rPr kumimoji="0" lang="fr-F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fr-FR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revizije</a:t>
                      </a:r>
                      <a:r>
                        <a:rPr kumimoji="0" lang="fr-F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i Plan </a:t>
                      </a:r>
                      <a:r>
                        <a:rPr kumimoji="0" lang="fr-FR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revizije</a:t>
                      </a:r>
                      <a:endParaRPr kumimoji="0" lang="fr-FR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r>
                        <a:rPr lang="fr-FR" sz="800" dirty="0" smtClean="0">
                          <a:latin typeface="+mn-lt"/>
                        </a:rPr>
                        <a:t>– </a:t>
                      </a:r>
                      <a:r>
                        <a:rPr lang="fr-FR" sz="800" dirty="0">
                          <a:latin typeface="+mn-lt"/>
                        </a:rPr>
                        <a:t>1.4 </a:t>
                      </a:r>
                      <a:r>
                        <a:rPr lang="sr-Latn-BA" sz="800" dirty="0" smtClean="0">
                          <a:latin typeface="+mn-lt"/>
                        </a:rPr>
                        <a:t>Računovodstvene procjene</a:t>
                      </a:r>
                      <a:endParaRPr lang="fr-FR" sz="800" dirty="0">
                        <a:latin typeface="+mn-lt"/>
                      </a:endParaRPr>
                    </a:p>
                  </a:txBody>
                  <a:tcPr marL="65319" marR="65319" marT="32634" marB="32634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 err="1" smtClean="0"/>
                        <a:t>Ažurira</a:t>
                      </a:r>
                      <a:r>
                        <a:rPr lang="sr-Latn-BA" sz="800" dirty="0" smtClean="0"/>
                        <a:t>nje</a:t>
                      </a:r>
                      <a:r>
                        <a:rPr lang="sr-Latn-BA" sz="800" baseline="0" dirty="0" smtClean="0"/>
                        <a:t> radi usklađivanja </a:t>
                      </a:r>
                      <a:r>
                        <a:rPr lang="en-US" sz="800" dirty="0" err="1" smtClean="0"/>
                        <a:t>sa</a:t>
                      </a:r>
                      <a:r>
                        <a:rPr lang="en-US" sz="800" dirty="0" smtClean="0"/>
                        <a:t> </a:t>
                      </a:r>
                      <a:r>
                        <a:rPr lang="fr-FR" sz="800" dirty="0" smtClean="0">
                          <a:latin typeface="+mn-lt"/>
                        </a:rPr>
                        <a:t>ISA </a:t>
                      </a:r>
                      <a:r>
                        <a:rPr lang="fr-FR" sz="800" dirty="0">
                          <a:latin typeface="+mn-lt"/>
                        </a:rPr>
                        <a:t>540 </a:t>
                      </a:r>
                      <a:r>
                        <a:rPr lang="fr-FR" sz="800" dirty="0" err="1">
                          <a:latin typeface="+mn-lt"/>
                        </a:rPr>
                        <a:t>Revised</a:t>
                      </a:r>
                      <a:endParaRPr lang="fr-FR" sz="800" dirty="0">
                        <a:latin typeface="+mn-lt"/>
                      </a:endParaRPr>
                    </a:p>
                  </a:txBody>
                  <a:tcPr marL="65319" marR="65319" marT="32634" marB="32634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96679">
                <a:tc vMerge="1"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Arial" charset="0"/>
                      </a:endParaRPr>
                    </a:p>
                  </a:txBody>
                  <a:tcPr marL="65319" marR="65319" marT="32634" marB="32634" horzOverflow="overflow">
                    <a:lnL w="28575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fr-FR" sz="800" dirty="0">
                          <a:latin typeface="+mn-lt"/>
                        </a:rPr>
                        <a:t>B4.1</a:t>
                      </a:r>
                    </a:p>
                  </a:txBody>
                  <a:tcPr marL="65319" marR="65319" marT="32634" marB="32634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sr-Latn-BA" sz="800" dirty="0" smtClean="0">
                          <a:latin typeface="+mn-lt"/>
                        </a:rPr>
                        <a:t>Izjave menadžmenta</a:t>
                      </a:r>
                      <a:endParaRPr lang="fr-FR" sz="800" dirty="0">
                        <a:latin typeface="+mn-lt"/>
                      </a:endParaRPr>
                    </a:p>
                  </a:txBody>
                  <a:tcPr marL="65319" marR="65319" marT="32634" marB="32634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 err="1" smtClean="0"/>
                        <a:t>Ažurira</a:t>
                      </a:r>
                      <a:r>
                        <a:rPr lang="sr-Latn-BA" sz="800" dirty="0" smtClean="0"/>
                        <a:t>nje</a:t>
                      </a:r>
                      <a:r>
                        <a:rPr lang="sr-Latn-BA" sz="800" baseline="0" dirty="0" smtClean="0"/>
                        <a:t> radi usklađivanja </a:t>
                      </a:r>
                      <a:r>
                        <a:rPr lang="en-US" sz="800" dirty="0" err="1" smtClean="0"/>
                        <a:t>sa</a:t>
                      </a:r>
                      <a:r>
                        <a:rPr lang="en-US" sz="800" dirty="0" smtClean="0"/>
                        <a:t> </a:t>
                      </a:r>
                      <a:r>
                        <a:rPr lang="fr-FR" sz="800" dirty="0" smtClean="0">
                          <a:latin typeface="+mn-lt"/>
                        </a:rPr>
                        <a:t>ISA </a:t>
                      </a:r>
                      <a:r>
                        <a:rPr lang="fr-FR" sz="800" dirty="0">
                          <a:latin typeface="+mn-lt"/>
                        </a:rPr>
                        <a:t>540 </a:t>
                      </a:r>
                      <a:r>
                        <a:rPr lang="fr-FR" sz="800" dirty="0" err="1">
                          <a:latin typeface="+mn-lt"/>
                        </a:rPr>
                        <a:t>Revised</a:t>
                      </a:r>
                      <a:endParaRPr lang="fr-FR" sz="800" dirty="0">
                        <a:latin typeface="+mn-lt"/>
                      </a:endParaRPr>
                    </a:p>
                  </a:txBody>
                  <a:tcPr marL="65319" marR="65319" marT="32634" marB="32634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96679">
                <a:tc vMerge="1"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Arial" charset="0"/>
                      </a:endParaRPr>
                    </a:p>
                  </a:txBody>
                  <a:tcPr marL="65319" marR="65319" marT="32634" marB="32634" horzOverflow="overflow">
                    <a:lnL w="28575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fr-FR" sz="800" dirty="0">
                          <a:latin typeface="+mn-lt"/>
                        </a:rPr>
                        <a:t>B4.2</a:t>
                      </a:r>
                    </a:p>
                  </a:txBody>
                  <a:tcPr marL="65319" marR="65319" marT="32634" marB="32634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sr-Latn-BA" sz="800" dirty="0" smtClean="0">
                          <a:latin typeface="+mn-lt"/>
                        </a:rPr>
                        <a:t>Upitnik za pripremu revizorskog izvještaja</a:t>
                      </a:r>
                      <a:endParaRPr lang="fr-FR" sz="800" dirty="0">
                        <a:latin typeface="+mn-lt"/>
                      </a:endParaRPr>
                    </a:p>
                  </a:txBody>
                  <a:tcPr marL="65319" marR="65319" marT="32634" marB="32634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 err="1" smtClean="0"/>
                        <a:t>Ažurira</a:t>
                      </a:r>
                      <a:r>
                        <a:rPr lang="sr-Latn-BA" sz="800" dirty="0" smtClean="0"/>
                        <a:t>nje</a:t>
                      </a:r>
                      <a:r>
                        <a:rPr lang="sr-Latn-BA" sz="800" baseline="0" dirty="0" smtClean="0"/>
                        <a:t> radi usklađivanja </a:t>
                      </a:r>
                      <a:r>
                        <a:rPr lang="en-US" sz="800" dirty="0" err="1" smtClean="0"/>
                        <a:t>sa</a:t>
                      </a:r>
                      <a:r>
                        <a:rPr lang="en-US" sz="800" dirty="0" smtClean="0"/>
                        <a:t> </a:t>
                      </a:r>
                      <a:r>
                        <a:rPr lang="fr-FR" sz="800" dirty="0" smtClean="0">
                          <a:latin typeface="+mn-lt"/>
                        </a:rPr>
                        <a:t>ISA </a:t>
                      </a:r>
                      <a:r>
                        <a:rPr lang="fr-FR" sz="800" dirty="0">
                          <a:latin typeface="+mn-lt"/>
                        </a:rPr>
                        <a:t>540 </a:t>
                      </a:r>
                      <a:r>
                        <a:rPr lang="fr-FR" sz="800" dirty="0" err="1">
                          <a:latin typeface="+mn-lt"/>
                        </a:rPr>
                        <a:t>Revised</a:t>
                      </a:r>
                      <a:endParaRPr lang="fr-FR" sz="800" dirty="0">
                        <a:latin typeface="+mn-lt"/>
                      </a:endParaRPr>
                    </a:p>
                  </a:txBody>
                  <a:tcPr marL="65319" marR="65319" marT="32634" marB="32634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96679">
                <a:tc vMerge="1"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Arial" charset="0"/>
                      </a:endParaRPr>
                    </a:p>
                  </a:txBody>
                  <a:tcPr marL="65319" marR="65319" marT="32634" marB="32634" horzOverflow="overflow">
                    <a:lnL w="28575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strike="sngStrike" dirty="0">
                        <a:latin typeface="+mn-lt"/>
                      </a:endParaRPr>
                    </a:p>
                  </a:txBody>
                  <a:tcPr marL="65319" marR="65319" marT="32634" marB="32634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strike="sngStrike" dirty="0">
                        <a:latin typeface="+mn-lt"/>
                      </a:endParaRPr>
                    </a:p>
                  </a:txBody>
                  <a:tcPr marL="65319" marR="65319" marT="32634" marB="32634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+mn-lt"/>
                      </a:endParaRPr>
                    </a:p>
                  </a:txBody>
                  <a:tcPr marL="65319" marR="65319" marT="32634" marB="32634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6679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+mn-lt"/>
                      </a:endParaRPr>
                    </a:p>
                  </a:txBody>
                  <a:tcPr marL="65319" marR="65319" marT="32634" marB="32634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+mn-lt"/>
                      </a:endParaRPr>
                    </a:p>
                  </a:txBody>
                  <a:tcPr marL="65319" marR="65319" marT="32634" marB="32634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+mn-lt"/>
                      </a:endParaRPr>
                    </a:p>
                  </a:txBody>
                  <a:tcPr marL="65319" marR="65319" marT="32634" marB="32634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6679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+mn-lt"/>
                      </a:endParaRPr>
                    </a:p>
                  </a:txBody>
                  <a:tcPr marL="65319" marR="65319" marT="32634" marB="32634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+mn-lt"/>
                      </a:endParaRPr>
                    </a:p>
                  </a:txBody>
                  <a:tcPr marL="65319" marR="65319" marT="32634" marB="32634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+mn-lt"/>
                      </a:endParaRPr>
                    </a:p>
                  </a:txBody>
                  <a:tcPr marL="65319" marR="65319" marT="32634" marB="32634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6679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+mn-lt"/>
                      </a:endParaRPr>
                    </a:p>
                  </a:txBody>
                  <a:tcPr marL="65319" marR="65319" marT="32634" marB="32634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+mn-lt"/>
                      </a:endParaRPr>
                    </a:p>
                  </a:txBody>
                  <a:tcPr marL="65319" marR="65319" marT="32634" marB="32634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+mn-lt"/>
                      </a:endParaRPr>
                    </a:p>
                  </a:txBody>
                  <a:tcPr marL="65319" marR="65319" marT="32634" marB="32634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96679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+mn-lt"/>
                      </a:endParaRPr>
                    </a:p>
                  </a:txBody>
                  <a:tcPr marL="65319" marR="65319" marT="32634" marB="32634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+mn-lt"/>
                      </a:endParaRPr>
                    </a:p>
                  </a:txBody>
                  <a:tcPr marL="65319" marR="65319" marT="32634" marB="32634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+mn-lt"/>
                      </a:endParaRPr>
                    </a:p>
                  </a:txBody>
                  <a:tcPr marL="65319" marR="65319" marT="32634" marB="32634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296679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+mn-lt"/>
                      </a:endParaRPr>
                    </a:p>
                  </a:txBody>
                  <a:tcPr marL="65319" marR="65319" marT="32634" marB="32634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+mn-lt"/>
                      </a:endParaRPr>
                    </a:p>
                  </a:txBody>
                  <a:tcPr marL="65319" marR="65319" marT="32634" marB="32634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+mn-lt"/>
                      </a:endParaRPr>
                    </a:p>
                  </a:txBody>
                  <a:tcPr marL="65319" marR="65319" marT="32634" marB="32634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296679">
                <a:tc vMerge="1"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Arial" charset="0"/>
                      </a:endParaRPr>
                    </a:p>
                  </a:txBody>
                  <a:tcPr marL="65319" marR="65319" marT="32634" marB="32634" horzOverflow="overflow">
                    <a:lnL w="28575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i="0" dirty="0">
                        <a:latin typeface="+mn-lt"/>
                      </a:endParaRPr>
                    </a:p>
                  </a:txBody>
                  <a:tcPr marL="65319" marR="65319" marT="32634" marB="32634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i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+mn-lt"/>
                      </a:endParaRPr>
                    </a:p>
                  </a:txBody>
                  <a:tcPr marL="65319" marR="65319" marT="32634" marB="32634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296679">
                <a:tc vMerge="1"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Arial" charset="0"/>
                      </a:endParaRPr>
                    </a:p>
                  </a:txBody>
                  <a:tcPr marL="65319" marR="65319" marT="32634" marB="32634" horzOverflow="overflow">
                    <a:lnL w="28575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i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i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+mn-lt"/>
                      </a:endParaRPr>
                    </a:p>
                  </a:txBody>
                  <a:tcPr marL="65319" marR="65319" marT="32634" marB="32634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296679">
                <a:tc vMerge="1"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Arial" charset="0"/>
                      </a:endParaRPr>
                    </a:p>
                  </a:txBody>
                  <a:tcPr marL="65319" marR="65319" marT="32634" marB="32634" horzOverflow="overflow">
                    <a:lnL w="28575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i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i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+mn-lt"/>
                      </a:endParaRPr>
                    </a:p>
                  </a:txBody>
                  <a:tcPr marL="65319" marR="65319" marT="32634" marB="32634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296679">
                <a:tc vMerge="1"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Arial" charset="0"/>
                      </a:endParaRPr>
                    </a:p>
                  </a:txBody>
                  <a:tcPr marL="65319" marR="65319" marT="32634" marB="32634" horzOverflow="overflow">
                    <a:lnL w="28575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i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i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+mn-lt"/>
                      </a:endParaRPr>
                    </a:p>
                  </a:txBody>
                  <a:tcPr marL="65319" marR="65319" marT="32634" marB="32634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  <a:tr h="296679">
                <a:tc vMerge="1"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Arial" charset="0"/>
                      </a:endParaRPr>
                    </a:p>
                  </a:txBody>
                  <a:tcPr marL="65319" marR="65319" marT="32634" marB="32634" horzOverflow="overflow">
                    <a:lnL w="28575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i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i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+mn-lt"/>
                      </a:endParaRPr>
                    </a:p>
                  </a:txBody>
                  <a:tcPr marL="65319" marR="65319" marT="32634" marB="32634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5"/>
                  </a:ext>
                </a:extLst>
              </a:tr>
            </a:tbl>
          </a:graphicData>
        </a:graphic>
      </p:graphicFrame>
      <p:sp>
        <p:nvSpPr>
          <p:cNvPr id="4130" name="AutoShape 91">
            <a:hlinkClick r:id="" action="ppaction://hlinkshowjump?jump=endshow" highlightClick="1"/>
          </p:cNvPr>
          <p:cNvSpPr>
            <a:spLocks noChangeArrowheads="1"/>
          </p:cNvSpPr>
          <p:nvPr/>
        </p:nvSpPr>
        <p:spPr bwMode="auto">
          <a:xfrm>
            <a:off x="8177213" y="6384925"/>
            <a:ext cx="201612" cy="201613"/>
          </a:xfrm>
          <a:prstGeom prst="actionButtonEnd">
            <a:avLst/>
          </a:prstGeom>
          <a:solidFill>
            <a:srgbClr val="FFFFFF"/>
          </a:solidFill>
          <a:ln w="9525">
            <a:solidFill>
              <a:srgbClr val="00008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GB" altLang="fr-FR" sz="1800"/>
          </a:p>
        </p:txBody>
      </p:sp>
      <p:sp>
        <p:nvSpPr>
          <p:cNvPr id="4132" name="Text Box 93"/>
          <p:cNvSpPr txBox="1">
            <a:spLocks noChangeArrowheads="1"/>
          </p:cNvSpPr>
          <p:nvPr/>
        </p:nvSpPr>
        <p:spPr bwMode="auto">
          <a:xfrm>
            <a:off x="8135938" y="6599238"/>
            <a:ext cx="363537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5306" tIns="32653" rIns="65306" bIns="32653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fr-FR" altLang="fr-FR" sz="800" b="1" dirty="0">
                <a:solidFill>
                  <a:schemeClr val="accent2"/>
                </a:solidFill>
              </a:rPr>
              <a:t>End</a:t>
            </a:r>
          </a:p>
        </p:txBody>
      </p:sp>
      <p:sp>
        <p:nvSpPr>
          <p:cNvPr id="4133" name="Text Box 94"/>
          <p:cNvSpPr txBox="1">
            <a:spLocks noChangeArrowheads="1"/>
          </p:cNvSpPr>
          <p:nvPr/>
        </p:nvSpPr>
        <p:spPr bwMode="auto">
          <a:xfrm>
            <a:off x="8335963" y="260350"/>
            <a:ext cx="539750" cy="219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5306" tIns="32653" rIns="65306" bIns="32653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fr-FR" altLang="fr-FR" sz="1000" b="1" dirty="0">
                <a:solidFill>
                  <a:schemeClr val="accent2"/>
                </a:solidFill>
              </a:rPr>
              <a:t>3 / 3 </a:t>
            </a:r>
          </a:p>
        </p:txBody>
      </p:sp>
    </p:spTree>
    <p:extLst>
      <p:ext uri="{BB962C8B-B14F-4D97-AF65-F5344CB8AC3E}">
        <p14:creationId xmlns:p14="http://schemas.microsoft.com/office/powerpoint/2010/main" xmlns="" val="1552680066"/>
      </p:ext>
    </p:extLst>
  </p:cSld>
  <p:clrMapOvr>
    <a:masterClrMapping/>
  </p:clrMapOvr>
</p:sld>
</file>

<file path=ppt/theme/theme1.xml><?xml version="1.0" encoding="utf-8"?>
<a:theme xmlns:a="http://schemas.openxmlformats.org/drawingml/2006/main" name="Modèle par défaut">
  <a:themeElements>
    <a:clrScheme name="Modèle par défau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Modèle par défau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onception personnalisée">
  <a:themeElements>
    <a:clrScheme name="Conception personnalisé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onception personnalisé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onception personnalisé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nception personnalisé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nception personnalisé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nception personnalisé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nception personnalisé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nception personnalisé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nception personnalisé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nception personnalisé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nception personnalisé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nception personnalisé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nception personnalisé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nception personnalisé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855</TotalTime>
  <Words>666</Words>
  <Application>Microsoft Office PowerPoint</Application>
  <PresentationFormat>On-screen Show (4:3)</PresentationFormat>
  <Paragraphs>132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3</vt:i4>
      </vt:variant>
    </vt:vector>
  </HeadingPairs>
  <TitlesOfParts>
    <vt:vector size="5" baseType="lpstr">
      <vt:lpstr>Modèle par défaut</vt:lpstr>
      <vt:lpstr>Conception personnalisée</vt:lpstr>
      <vt:lpstr>Pack SMEs ISA Praćenje ažuriranja</vt:lpstr>
      <vt:lpstr>Pack SMEs ISA Updates Follow-Up</vt:lpstr>
      <vt:lpstr>Pack SMEs ISA Updates Follow-Up</vt:lpstr>
    </vt:vector>
  </TitlesOfParts>
  <Company>CNCC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Pack PE  Procédure d’activation des macros</dc:title>
  <dc:creator>FLE</dc:creator>
  <cp:lastModifiedBy>Windows User</cp:lastModifiedBy>
  <cp:revision>70</cp:revision>
  <cp:lastPrinted>2012-05-14T08:05:46Z</cp:lastPrinted>
  <dcterms:created xsi:type="dcterms:W3CDTF">2010-05-11T08:58:26Z</dcterms:created>
  <dcterms:modified xsi:type="dcterms:W3CDTF">2022-02-11T11:47:20Z</dcterms:modified>
</cp:coreProperties>
</file>